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22"/>
  </p:notesMasterIdLst>
  <p:sldIdLst>
    <p:sldId id="256" r:id="rId2"/>
    <p:sldId id="268" r:id="rId3"/>
    <p:sldId id="270" r:id="rId4"/>
    <p:sldId id="271" r:id="rId5"/>
    <p:sldId id="272" r:id="rId6"/>
    <p:sldId id="273" r:id="rId7"/>
    <p:sldId id="274" r:id="rId8"/>
    <p:sldId id="269" r:id="rId9"/>
    <p:sldId id="275" r:id="rId10"/>
    <p:sldId id="278" r:id="rId11"/>
    <p:sldId id="277" r:id="rId12"/>
    <p:sldId id="279" r:id="rId13"/>
    <p:sldId id="280" r:id="rId14"/>
    <p:sldId id="257" r:id="rId15"/>
    <p:sldId id="281" r:id="rId16"/>
    <p:sldId id="282" r:id="rId17"/>
    <p:sldId id="264" r:id="rId18"/>
    <p:sldId id="265" r:id="rId19"/>
    <p:sldId id="266" r:id="rId20"/>
    <p:sldId id="267" r:id="rId21"/>
  </p:sldIdLst>
  <p:sldSz cx="9144000" cy="6858000" type="screen4x3"/>
  <p:notesSz cx="6858000" cy="9144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EF10B"/>
    <a:srgbClr val="D835E3"/>
    <a:srgbClr val="990000"/>
    <a:srgbClr val="00CC00"/>
    <a:srgbClr val="0000CC"/>
    <a:srgbClr val="FF0000"/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43"/>
    <p:restoredTop sz="94674"/>
  </p:normalViewPr>
  <p:slideViewPr>
    <p:cSldViewPr>
      <p:cViewPr varScale="1">
        <p:scale>
          <a:sx n="124" d="100"/>
          <a:sy n="124" d="100"/>
        </p:scale>
        <p:origin x="616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015F58FF-0EA2-F64B-B173-2090FC76B134}" type="datetimeFigureOut">
              <a:rPr lang="en-US"/>
              <a:pPr>
                <a:defRPr/>
              </a:pPr>
              <a:t>11/5/16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H" noProof="0" smtClean="0"/>
              <a:t>Click to edit Master text styles</a:t>
            </a:r>
          </a:p>
          <a:p>
            <a:pPr lvl="1"/>
            <a:r>
              <a:rPr lang="fr-CH" noProof="0" smtClean="0"/>
              <a:t>Second level</a:t>
            </a:r>
          </a:p>
          <a:p>
            <a:pPr lvl="2"/>
            <a:r>
              <a:rPr lang="fr-CH" noProof="0" smtClean="0"/>
              <a:t>Third level</a:t>
            </a:r>
          </a:p>
          <a:p>
            <a:pPr lvl="3"/>
            <a:r>
              <a:rPr lang="fr-CH" noProof="0" smtClean="0"/>
              <a:t>Fourth level</a:t>
            </a:r>
          </a:p>
          <a:p>
            <a:pPr lvl="4"/>
            <a:r>
              <a:rPr lang="fr-CH" noProof="0" smtClean="0"/>
              <a:t>Fifth level</a:t>
            </a:r>
            <a:endParaRPr lang="en-U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Arial" charset="0"/>
              </a:defRPr>
            </a:lvl1pPr>
          </a:lstStyle>
          <a:p>
            <a:pPr>
              <a:defRPr/>
            </a:pPr>
            <a:fld id="{0ADD9019-F7CB-D747-BF4E-10E3F72238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7915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>
                <a:latin typeface="Calibri" charset="0"/>
              </a:rPr>
              <a:t>voc 6.4</a:t>
            </a:r>
          </a:p>
        </p:txBody>
      </p:sp>
      <p:sp>
        <p:nvSpPr>
          <p:cNvPr id="15363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5FDBA60-DDE2-E740-95EF-7DB979412F63}" type="slidenum">
              <a:rPr lang="en-US" sz="1200">
                <a:cs typeface="Arial" charset="0"/>
              </a:rPr>
              <a:pPr eaLnBrk="1" hangingPunct="1"/>
              <a:t>1</a:t>
            </a:fld>
            <a:endParaRPr lang="en-US" sz="120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34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>
                <a:latin typeface="Calibri" charset="0"/>
              </a:rPr>
              <a:t>Markieren Sie die Relativsätze mit einer Farbe (Textmarker)!</a:t>
            </a:r>
          </a:p>
        </p:txBody>
      </p:sp>
      <p:sp>
        <p:nvSpPr>
          <p:cNvPr id="18435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CF3EB80-38FE-5C43-A5E5-AD6F0D43C37F}" type="slidenum">
              <a:rPr lang="en-US" sz="1200">
                <a:cs typeface="Arial" charset="0"/>
              </a:rPr>
              <a:pPr eaLnBrk="1" hangingPunct="1"/>
              <a:t>3</a:t>
            </a:fld>
            <a:endParaRPr lang="en-US" sz="120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422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2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>
                <a:latin typeface="Calibri" charset="0"/>
              </a:rPr>
              <a:t>A. Vergleichen Sie mit der Tabelle der bestimmten Artikel</a:t>
            </a:r>
          </a:p>
          <a:p>
            <a:r>
              <a:rPr lang="fr-FR">
                <a:latin typeface="Calibri" charset="0"/>
              </a:rPr>
              <a:t>B. Woher kommt das Geschlecht? =&gt; Antécédent</a:t>
            </a:r>
          </a:p>
          <a:p>
            <a:r>
              <a:rPr lang="fr-FR">
                <a:latin typeface="Calibri" charset="0"/>
              </a:rPr>
              <a:t>    Woher kommt der Fall? =&gt; Relativsatz</a:t>
            </a:r>
          </a:p>
        </p:txBody>
      </p:sp>
      <p:sp>
        <p:nvSpPr>
          <p:cNvPr id="25603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4B79440A-00FC-8B40-907D-11CEECAE2595}" type="slidenum">
              <a:rPr lang="en-US" sz="1200">
                <a:cs typeface="Arial" charset="0"/>
              </a:rPr>
              <a:pPr eaLnBrk="1" hangingPunct="1"/>
              <a:t>9</a:t>
            </a:fld>
            <a:endParaRPr lang="en-US" sz="120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321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>
                <a:latin typeface="Calibri" charset="0"/>
              </a:rPr>
              <a:t>Woher kommt das Geschlecht? =&gt; Antécédent</a:t>
            </a:r>
          </a:p>
          <a:p>
            <a:r>
              <a:rPr lang="fr-FR">
                <a:latin typeface="Calibri" charset="0"/>
              </a:rPr>
              <a:t>Woher kommt der Fall? =&gt; Relativsatz</a:t>
            </a:r>
          </a:p>
        </p:txBody>
      </p:sp>
      <p:sp>
        <p:nvSpPr>
          <p:cNvPr id="27651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D3DF1998-13AA-F44F-A4AD-0EA546B5E4F1}" type="slidenum">
              <a:rPr lang="en-US" sz="1200">
                <a:cs typeface="Arial" charset="0"/>
              </a:rPr>
              <a:pPr eaLnBrk="1" hangingPunct="1"/>
              <a:t>10</a:t>
            </a:fld>
            <a:endParaRPr lang="en-US" sz="120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050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8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>
                <a:latin typeface="Calibri" charset="0"/>
              </a:rPr>
              <a:t>Woher kommt das Geschlecht? =&gt; Antécédent</a:t>
            </a:r>
          </a:p>
          <a:p>
            <a:r>
              <a:rPr lang="fr-FR">
                <a:latin typeface="Calibri" charset="0"/>
              </a:rPr>
              <a:t>Woher kommt der Fall? =&gt; Relativsatz</a:t>
            </a:r>
          </a:p>
        </p:txBody>
      </p:sp>
      <p:sp>
        <p:nvSpPr>
          <p:cNvPr id="29699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8A8DF68-74F3-294F-AA77-DF9F85BBFEE3}" type="slidenum">
              <a:rPr lang="en-US" sz="1200">
                <a:cs typeface="Arial" charset="0"/>
              </a:rPr>
              <a:pPr eaLnBrk="1" hangingPunct="1"/>
              <a:t>11</a:t>
            </a:fld>
            <a:endParaRPr lang="en-US" sz="120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7273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6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>
                <a:latin typeface="Calibri" charset="0"/>
              </a:rPr>
              <a:t>Woher kommt das Geschlecht? =&gt; Antécédent</a:t>
            </a:r>
          </a:p>
          <a:p>
            <a:r>
              <a:rPr lang="fr-FR">
                <a:latin typeface="Calibri" charset="0"/>
              </a:rPr>
              <a:t>Woher kommt der Fall? =&gt; Relativsatz</a:t>
            </a:r>
          </a:p>
        </p:txBody>
      </p:sp>
      <p:sp>
        <p:nvSpPr>
          <p:cNvPr id="31747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5B8DAF2-3160-634B-9EFE-4FA50D33B80E}" type="slidenum">
              <a:rPr lang="en-US" sz="1200">
                <a:cs typeface="Arial" charset="0"/>
              </a:rPr>
              <a:pPr eaLnBrk="1" hangingPunct="1"/>
              <a:t>12</a:t>
            </a:fld>
            <a:endParaRPr lang="en-US" sz="120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38127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Espace réservé de l'image des diapositives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fr-FR">
                <a:latin typeface="Calibri" charset="0"/>
              </a:rPr>
              <a:t>Woher kommt das Geschlecht? =&gt; Antécédent</a:t>
            </a:r>
          </a:p>
          <a:p>
            <a:r>
              <a:rPr lang="fr-FR">
                <a:latin typeface="Calibri" charset="0"/>
              </a:rPr>
              <a:t>Woher kommt der Fall? =&gt; Relativsatz</a:t>
            </a:r>
          </a:p>
        </p:txBody>
      </p:sp>
      <p:sp>
        <p:nvSpPr>
          <p:cNvPr id="33795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B4363EB-199B-AA40-AAB0-A0C8B7096D45}" type="slidenum">
              <a:rPr lang="en-US" sz="1200">
                <a:cs typeface="Arial" charset="0"/>
              </a:rPr>
              <a:pPr eaLnBrk="1" hangingPunct="1"/>
              <a:t>13</a:t>
            </a:fld>
            <a:endParaRPr lang="en-US" sz="120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1392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DD25C66-5EA9-BC4A-87B2-5F4426C01438}" type="slidenum">
              <a:rPr lang="de-DE" sz="1200"/>
              <a:pPr eaLnBrk="1" hangingPunct="1"/>
              <a:t>17</a:t>
            </a:fld>
            <a:endParaRPr lang="de-DE" sz="1200"/>
          </a:p>
        </p:txBody>
      </p:sp>
      <p:sp>
        <p:nvSpPr>
          <p:cNvPr id="389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7837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8988AE1-4904-0947-85B3-32802F9CA144}" type="slidenum">
              <a:rPr lang="de-DE" sz="1200"/>
              <a:pPr eaLnBrk="1" hangingPunct="1"/>
              <a:t>18</a:t>
            </a:fld>
            <a:endParaRPr lang="de-DE" sz="1200"/>
          </a:p>
        </p:txBody>
      </p:sp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2310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5C8BDAD-C53E-0E4E-A261-D718DA50DE58}" type="slidenum">
              <a:rPr lang="de-DE" sz="1200"/>
              <a:pPr eaLnBrk="1" hangingPunct="1"/>
              <a:t>19</a:t>
            </a:fld>
            <a:endParaRPr lang="de-DE" sz="1200"/>
          </a:p>
        </p:txBody>
      </p:sp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4615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3EB2CA7A-C160-1B44-AE46-12FC896A6897}" type="slidenum">
              <a:rPr lang="de-DE" sz="1200"/>
              <a:pPr eaLnBrk="1" hangingPunct="1"/>
              <a:t>20</a:t>
            </a:fld>
            <a:endParaRPr lang="de-DE" sz="1200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148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H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H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784FB-B767-6C48-B228-16AE14EACA2F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4089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H" smtClean="0"/>
              <a:t>Click to edit Master text styles</a:t>
            </a:r>
          </a:p>
          <a:p>
            <a:pPr lvl="1"/>
            <a:r>
              <a:rPr lang="fr-CH" smtClean="0"/>
              <a:t>Second level</a:t>
            </a:r>
          </a:p>
          <a:p>
            <a:pPr lvl="2"/>
            <a:r>
              <a:rPr lang="fr-CH" smtClean="0"/>
              <a:t>Third level</a:t>
            </a:r>
          </a:p>
          <a:p>
            <a:pPr lvl="3"/>
            <a:r>
              <a:rPr lang="fr-CH" smtClean="0"/>
              <a:t>Fourth level</a:t>
            </a:r>
          </a:p>
          <a:p>
            <a:pPr lvl="4"/>
            <a:r>
              <a:rPr lang="fr-C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080395-A318-D846-B37F-7F4AC2F4EC8D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090994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AED81-3840-D445-A929-0D350636693D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102027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Click to edit Master text styles</a:t>
            </a:r>
          </a:p>
          <a:p>
            <a:pPr lvl="1"/>
            <a:r>
              <a:rPr lang="fr-CH" smtClean="0"/>
              <a:t>Second level</a:t>
            </a:r>
          </a:p>
          <a:p>
            <a:pPr lvl="2"/>
            <a:r>
              <a:rPr lang="fr-CH" smtClean="0"/>
              <a:t>Third level</a:t>
            </a:r>
          </a:p>
          <a:p>
            <a:pPr lvl="3"/>
            <a:r>
              <a:rPr lang="fr-CH" smtClean="0"/>
              <a:t>Fourth level</a:t>
            </a:r>
          </a:p>
          <a:p>
            <a:pPr lvl="4"/>
            <a:r>
              <a:rPr lang="fr-CH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Click to edit Master text styles</a:t>
            </a:r>
          </a:p>
          <a:p>
            <a:pPr lvl="1"/>
            <a:r>
              <a:rPr lang="fr-CH" smtClean="0"/>
              <a:t>Second level</a:t>
            </a:r>
          </a:p>
          <a:p>
            <a:pPr lvl="2"/>
            <a:r>
              <a:rPr lang="fr-CH" smtClean="0"/>
              <a:t>Third level</a:t>
            </a:r>
          </a:p>
          <a:p>
            <a:pPr lvl="3"/>
            <a:r>
              <a:rPr lang="fr-CH" smtClean="0"/>
              <a:t>Fourth level</a:t>
            </a:r>
          </a:p>
          <a:p>
            <a:pPr lvl="4"/>
            <a:r>
              <a:rPr lang="fr-CH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85DA8-EBD7-C14A-82D7-40388559A730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29409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H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Click to edit Master text styles</a:t>
            </a:r>
          </a:p>
          <a:p>
            <a:pPr lvl="1"/>
            <a:r>
              <a:rPr lang="fr-CH" smtClean="0"/>
              <a:t>Second level</a:t>
            </a:r>
          </a:p>
          <a:p>
            <a:pPr lvl="2"/>
            <a:r>
              <a:rPr lang="fr-CH" smtClean="0"/>
              <a:t>Third level</a:t>
            </a:r>
          </a:p>
          <a:p>
            <a:pPr lvl="3"/>
            <a:r>
              <a:rPr lang="fr-CH" smtClean="0"/>
              <a:t>Fourth level</a:t>
            </a:r>
          </a:p>
          <a:p>
            <a:pPr lvl="4"/>
            <a:r>
              <a:rPr lang="fr-CH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Click to edit Master text styles</a:t>
            </a:r>
          </a:p>
          <a:p>
            <a:pPr lvl="1"/>
            <a:r>
              <a:rPr lang="fr-CH" smtClean="0"/>
              <a:t>Second level</a:t>
            </a:r>
          </a:p>
          <a:p>
            <a:pPr lvl="2"/>
            <a:r>
              <a:rPr lang="fr-CH" smtClean="0"/>
              <a:t>Third level</a:t>
            </a:r>
          </a:p>
          <a:p>
            <a:pPr lvl="3"/>
            <a:r>
              <a:rPr lang="fr-CH" smtClean="0"/>
              <a:t>Fourth level</a:t>
            </a:r>
          </a:p>
          <a:p>
            <a:pPr lvl="4"/>
            <a:r>
              <a:rPr lang="fr-CH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F1536B-085F-8A40-9A4B-76316C48BACE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25851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005BD-0D7E-A942-941D-E382E758F78B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01068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6D938-1FD6-1948-8767-A5E063FAC5C8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63868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H" smtClean="0"/>
              <a:t>Click to edit Master text styles</a:t>
            </a:r>
          </a:p>
          <a:p>
            <a:pPr lvl="1"/>
            <a:r>
              <a:rPr lang="fr-CH" smtClean="0"/>
              <a:t>Second level</a:t>
            </a:r>
          </a:p>
          <a:p>
            <a:pPr lvl="2"/>
            <a:r>
              <a:rPr lang="fr-CH" smtClean="0"/>
              <a:t>Third level</a:t>
            </a:r>
          </a:p>
          <a:p>
            <a:pPr lvl="3"/>
            <a:r>
              <a:rPr lang="fr-CH" smtClean="0"/>
              <a:t>Fourth level</a:t>
            </a:r>
          </a:p>
          <a:p>
            <a:pPr lvl="4"/>
            <a:r>
              <a:rPr lang="fr-CH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EDD72-BF0A-B94B-B377-74A907E7D64B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195012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CH" noProof="0" smtClean="0"/>
              <a:t>Drag picture to placeholder or click icon to add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6B72B8-C31B-2246-81C0-C87834EE19AA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55113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H" smtClean="0"/>
              <a:t>Click to edit Master text styles</a:t>
            </a:r>
          </a:p>
          <a:p>
            <a:pPr lvl="1"/>
            <a:r>
              <a:rPr lang="fr-CH" smtClean="0"/>
              <a:t>Second level</a:t>
            </a:r>
          </a:p>
          <a:p>
            <a:pPr lvl="2"/>
            <a:r>
              <a:rPr lang="fr-CH" smtClean="0"/>
              <a:t>Third level</a:t>
            </a:r>
          </a:p>
          <a:p>
            <a:pPr lvl="3"/>
            <a:r>
              <a:rPr lang="fr-CH" smtClean="0"/>
              <a:t>Fourth level</a:t>
            </a:r>
          </a:p>
          <a:p>
            <a:pPr lvl="4"/>
            <a:r>
              <a:rPr lang="fr-C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FA3FD-D117-BE40-BDFF-B4F4C9943C49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849141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H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H" smtClean="0"/>
              <a:t>Click to edit Master text styles</a:t>
            </a:r>
          </a:p>
          <a:p>
            <a:pPr lvl="1"/>
            <a:r>
              <a:rPr lang="fr-CH" smtClean="0"/>
              <a:t>Second level</a:t>
            </a:r>
          </a:p>
          <a:p>
            <a:pPr lvl="2"/>
            <a:r>
              <a:rPr lang="fr-CH" smtClean="0"/>
              <a:t>Third level</a:t>
            </a:r>
          </a:p>
          <a:p>
            <a:pPr lvl="3"/>
            <a:r>
              <a:rPr lang="fr-CH" smtClean="0"/>
              <a:t>Fourth level</a:t>
            </a:r>
          </a:p>
          <a:p>
            <a:pPr lvl="4"/>
            <a:r>
              <a:rPr lang="fr-CH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A69FB-949E-9549-AED7-2E2DF1198769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761195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Click to edit Master title style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/>
              <a:t>Click to edit Master text styles</a:t>
            </a:r>
          </a:p>
          <a:p>
            <a:pPr lvl="1"/>
            <a:r>
              <a:rPr lang="fr-CH"/>
              <a:t>Second level</a:t>
            </a:r>
          </a:p>
          <a:p>
            <a:pPr lvl="2"/>
            <a:r>
              <a:rPr lang="fr-CH"/>
              <a:t>Third level</a:t>
            </a:r>
          </a:p>
          <a:p>
            <a:pPr lvl="3"/>
            <a:r>
              <a:rPr lang="fr-CH"/>
              <a:t>Fourth level</a:t>
            </a:r>
          </a:p>
          <a:p>
            <a:pPr lvl="4"/>
            <a:r>
              <a:rPr lang="fr-CH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fld id="{CF78101B-86B2-B94E-832E-9F968466816C}" type="slidenum">
              <a:rPr lang="sl-SI"/>
              <a:pPr>
                <a:defRPr/>
              </a:pPr>
              <a:t>‹#›</a:t>
            </a:fld>
            <a:endParaRPr lang="sl-SI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</p:sldLayoutIdLst>
  <p:transition spd="med">
    <p:wipe dir="r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de-DE" sz="7200" dirty="0">
                <a:solidFill>
                  <a:srgbClr val="CC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charset="0"/>
                <a:ea typeface="Arial Rounded MT Bold" charset="0"/>
                <a:cs typeface="Arial Rounded MT Bold" charset="0"/>
              </a:rPr>
              <a:t>RELATIVSÄTZE</a:t>
            </a:r>
            <a:endParaRPr lang="sl-SI" sz="7200" dirty="0">
              <a:solidFill>
                <a:srgbClr val="CC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fr-FR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844675"/>
            <a:ext cx="7618413" cy="37449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CH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Hier sind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die Arbeiter, die mit dem Chef gesprochen haben.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Wie heißt der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Beruf, den du ausübst?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Ich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suche den Mann, dem ich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meinen Lebenslauf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geben soll.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Die Frau,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mit der Frank spricht,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ist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unsere Direktorin.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</p:txBody>
      </p:sp>
      <p:sp>
        <p:nvSpPr>
          <p:cNvPr id="15363" name="ZoneTexte 4"/>
          <p:cNvSpPr txBox="1">
            <a:spLocks noChangeArrowheads="1"/>
          </p:cNvSpPr>
          <p:nvPr/>
        </p:nvSpPr>
        <p:spPr bwMode="auto">
          <a:xfrm>
            <a:off x="468313" y="404813"/>
            <a:ext cx="8135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fr-FR" sz="3600">
                <a:latin typeface="Comic Sans MS" charset="0"/>
                <a:cs typeface="Comic Sans MS" charset="0"/>
              </a:rPr>
              <a:t>1. Markieren Sie die Relativsätze!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844675"/>
            <a:ext cx="7618413" cy="37449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CH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Hier sind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die Arbeiter, die mit dem Chef gesprochen haben.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Wie heißt der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Beruf, den du ausübst?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Ich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suche den Mann, dem ich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meinen Lebenslauf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geben soll.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Die Frau,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mit der Frank spricht,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ist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unsere Direktorin.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</p:txBody>
      </p:sp>
      <p:sp>
        <p:nvSpPr>
          <p:cNvPr id="17410" name="ZoneTexte 4"/>
          <p:cNvSpPr txBox="1">
            <a:spLocks noChangeArrowheads="1"/>
          </p:cNvSpPr>
          <p:nvPr/>
        </p:nvSpPr>
        <p:spPr bwMode="auto">
          <a:xfrm>
            <a:off x="468313" y="404813"/>
            <a:ext cx="8135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fr-FR" sz="3600">
                <a:latin typeface="Comic Sans MS" charset="0"/>
                <a:cs typeface="Comic Sans MS" charset="0"/>
              </a:rPr>
              <a:t>1. Markieren Sie die </a:t>
            </a:r>
            <a:r>
              <a:rPr lang="fr-FR" sz="3600">
                <a:solidFill>
                  <a:srgbClr val="F2D908"/>
                </a:solidFill>
                <a:latin typeface="Comic Sans MS" charset="0"/>
                <a:cs typeface="Comic Sans MS" charset="0"/>
              </a:rPr>
              <a:t>Relativsätze</a:t>
            </a:r>
            <a:r>
              <a:rPr lang="fr-FR" sz="3600">
                <a:latin typeface="Comic Sans MS" charset="0"/>
                <a:cs typeface="Comic Sans MS" charset="0"/>
              </a:rPr>
              <a:t>!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844675"/>
            <a:ext cx="7618413" cy="37449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CH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Hier sind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die Arbeiter</a:t>
            </a:r>
            <a:r>
              <a:rPr lang="de-DE" sz="2000" dirty="0" smtClean="0">
                <a:latin typeface="Comic Sans MS" charset="0"/>
                <a:ea typeface="+mn-ea"/>
                <a:cs typeface="+mn-cs"/>
              </a:rPr>
              <a:t>, </a:t>
            </a:r>
            <a:r>
              <a:rPr lang="de-DE" sz="2000" dirty="0" smtClean="0">
                <a:solidFill>
                  <a:schemeClr val="accent1"/>
                </a:solidFill>
                <a:latin typeface="Comic Sans MS" charset="0"/>
                <a:ea typeface="+mn-ea"/>
                <a:cs typeface="+mn-cs"/>
              </a:rPr>
              <a:t>die mit dem Chef gesprochen haben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.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Wie heißt der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Beru</a:t>
            </a:r>
            <a:r>
              <a:rPr lang="de-DE" sz="2000" dirty="0" smtClean="0">
                <a:latin typeface="Comic Sans MS" charset="0"/>
                <a:ea typeface="+mn-ea"/>
                <a:cs typeface="+mn-cs"/>
              </a:rPr>
              <a:t>f, den du ausübst?</a:t>
            </a:r>
            <a:endParaRPr lang="de-DE" sz="2000" dirty="0"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Ich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suche den Mann, dem ich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meinen Lebenslauf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geben soll.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Die Frau,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mit der Frank spricht,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ist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unsere Direktorin.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</p:txBody>
      </p:sp>
      <p:sp>
        <p:nvSpPr>
          <p:cNvPr id="19458" name="ZoneTexte 4"/>
          <p:cNvSpPr txBox="1">
            <a:spLocks noChangeArrowheads="1"/>
          </p:cNvSpPr>
          <p:nvPr/>
        </p:nvSpPr>
        <p:spPr bwMode="auto">
          <a:xfrm>
            <a:off x="468313" y="404813"/>
            <a:ext cx="8135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fr-FR" sz="3600">
                <a:latin typeface="Comic Sans MS" charset="0"/>
                <a:cs typeface="Comic Sans MS" charset="0"/>
              </a:rPr>
              <a:t>1. Markieren Sie die </a:t>
            </a:r>
            <a:r>
              <a:rPr lang="fr-FR" sz="3600">
                <a:solidFill>
                  <a:srgbClr val="F2D908"/>
                </a:solidFill>
                <a:latin typeface="Comic Sans MS" charset="0"/>
                <a:cs typeface="Comic Sans MS" charset="0"/>
              </a:rPr>
              <a:t>Relativsätze</a:t>
            </a:r>
            <a:r>
              <a:rPr lang="fr-FR" sz="3600">
                <a:latin typeface="Comic Sans MS" charset="0"/>
                <a:cs typeface="Comic Sans MS" charset="0"/>
              </a:rPr>
              <a:t>!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844675"/>
            <a:ext cx="7618413" cy="37449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CH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Hier sind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die Arbeiter</a:t>
            </a:r>
            <a:r>
              <a:rPr lang="de-DE" sz="2000" dirty="0" smtClean="0">
                <a:latin typeface="Comic Sans MS" charset="0"/>
                <a:ea typeface="+mn-ea"/>
                <a:cs typeface="+mn-cs"/>
              </a:rPr>
              <a:t>, </a:t>
            </a:r>
            <a:r>
              <a:rPr lang="de-DE" sz="2000" dirty="0" smtClean="0">
                <a:solidFill>
                  <a:schemeClr val="accent1"/>
                </a:solidFill>
                <a:latin typeface="Comic Sans MS" charset="0"/>
                <a:ea typeface="+mn-ea"/>
                <a:cs typeface="+mn-cs"/>
              </a:rPr>
              <a:t>die mit dem Chef gesprochen haben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.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Wie heißt der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Beru</a:t>
            </a:r>
            <a:r>
              <a:rPr lang="de-DE" sz="2000" dirty="0" smtClean="0">
                <a:latin typeface="Comic Sans MS" charset="0"/>
                <a:ea typeface="+mn-ea"/>
                <a:cs typeface="+mn-cs"/>
              </a:rPr>
              <a:t>f, </a:t>
            </a:r>
            <a:r>
              <a:rPr lang="de-DE" sz="2000" dirty="0" smtClean="0">
                <a:solidFill>
                  <a:schemeClr val="accent1"/>
                </a:solidFill>
                <a:latin typeface="Comic Sans MS" charset="0"/>
                <a:ea typeface="+mn-ea"/>
                <a:cs typeface="+mn-cs"/>
              </a:rPr>
              <a:t>den du ausübst</a:t>
            </a:r>
            <a:r>
              <a:rPr lang="de-DE" sz="2000" dirty="0" smtClean="0">
                <a:latin typeface="Comic Sans MS" charset="0"/>
                <a:ea typeface="+mn-ea"/>
                <a:cs typeface="+mn-cs"/>
              </a:rPr>
              <a:t>?</a:t>
            </a:r>
            <a:endParaRPr lang="de-DE" sz="2000" dirty="0"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Ich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suche den Mann, dem ich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meinen Lebenslauf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geben soll.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Die Frau,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mit der Frank spricht,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ist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unsere Direktorin.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</p:txBody>
      </p:sp>
      <p:sp>
        <p:nvSpPr>
          <p:cNvPr id="20482" name="ZoneTexte 4"/>
          <p:cNvSpPr txBox="1">
            <a:spLocks noChangeArrowheads="1"/>
          </p:cNvSpPr>
          <p:nvPr/>
        </p:nvSpPr>
        <p:spPr bwMode="auto">
          <a:xfrm>
            <a:off x="468313" y="404813"/>
            <a:ext cx="8135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fr-FR" sz="3600">
                <a:latin typeface="Comic Sans MS" charset="0"/>
                <a:cs typeface="Comic Sans MS" charset="0"/>
              </a:rPr>
              <a:t>1. Markieren Sie die </a:t>
            </a:r>
            <a:r>
              <a:rPr lang="fr-FR" sz="3600">
                <a:solidFill>
                  <a:srgbClr val="F2D908"/>
                </a:solidFill>
                <a:latin typeface="Comic Sans MS" charset="0"/>
                <a:cs typeface="Comic Sans MS" charset="0"/>
              </a:rPr>
              <a:t>Relativsätze</a:t>
            </a:r>
            <a:r>
              <a:rPr lang="fr-FR" sz="3600">
                <a:latin typeface="Comic Sans MS" charset="0"/>
                <a:cs typeface="Comic Sans MS" charset="0"/>
              </a:rPr>
              <a:t>!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844675"/>
            <a:ext cx="7618413" cy="37449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CH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Hier sind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die Arbeiter</a:t>
            </a:r>
            <a:r>
              <a:rPr lang="de-DE" sz="2000" dirty="0" smtClean="0">
                <a:latin typeface="Comic Sans MS" charset="0"/>
                <a:ea typeface="+mn-ea"/>
                <a:cs typeface="+mn-cs"/>
              </a:rPr>
              <a:t>, </a:t>
            </a:r>
            <a:r>
              <a:rPr lang="de-DE" sz="2000" dirty="0" smtClean="0">
                <a:solidFill>
                  <a:schemeClr val="accent1"/>
                </a:solidFill>
                <a:latin typeface="Comic Sans MS" charset="0"/>
                <a:ea typeface="+mn-ea"/>
                <a:cs typeface="+mn-cs"/>
              </a:rPr>
              <a:t>die mit dem Chef gesprochen haben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.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Wie heißt der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Beru</a:t>
            </a:r>
            <a:r>
              <a:rPr lang="de-DE" sz="2000" dirty="0" smtClean="0">
                <a:latin typeface="Comic Sans MS" charset="0"/>
                <a:ea typeface="+mn-ea"/>
                <a:cs typeface="+mn-cs"/>
              </a:rPr>
              <a:t>f, </a:t>
            </a:r>
            <a:r>
              <a:rPr lang="de-DE" sz="2000" dirty="0" smtClean="0">
                <a:solidFill>
                  <a:schemeClr val="accent1"/>
                </a:solidFill>
                <a:latin typeface="Comic Sans MS" charset="0"/>
                <a:ea typeface="+mn-ea"/>
                <a:cs typeface="+mn-cs"/>
              </a:rPr>
              <a:t>den du ausübst</a:t>
            </a:r>
            <a:r>
              <a:rPr lang="de-DE" sz="2000" dirty="0" smtClean="0">
                <a:latin typeface="Comic Sans MS" charset="0"/>
                <a:ea typeface="+mn-ea"/>
                <a:cs typeface="+mn-cs"/>
              </a:rPr>
              <a:t>?</a:t>
            </a:r>
            <a:endParaRPr lang="de-DE" sz="2000" dirty="0"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Ich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suche den Mann, </a:t>
            </a:r>
            <a:r>
              <a:rPr lang="de-DE" sz="2000" dirty="0">
                <a:solidFill>
                  <a:srgbClr val="F2D908"/>
                </a:solidFill>
                <a:latin typeface="Comic Sans MS" charset="0"/>
                <a:ea typeface="+mn-ea"/>
                <a:cs typeface="+mn-cs"/>
              </a:rPr>
              <a:t>dem ich </a:t>
            </a:r>
            <a:r>
              <a:rPr lang="de-DE" sz="2000" dirty="0" smtClean="0">
                <a:solidFill>
                  <a:srgbClr val="F2D908"/>
                </a:solidFill>
                <a:latin typeface="Comic Sans MS" charset="0"/>
                <a:ea typeface="+mn-ea"/>
                <a:cs typeface="+mn-cs"/>
              </a:rPr>
              <a:t>meinen Lebenslauf </a:t>
            </a:r>
            <a:r>
              <a:rPr lang="de-DE" sz="2000" dirty="0">
                <a:solidFill>
                  <a:srgbClr val="F2D908"/>
                </a:solidFill>
                <a:latin typeface="Comic Sans MS" charset="0"/>
                <a:ea typeface="+mn-ea"/>
                <a:cs typeface="+mn-cs"/>
              </a:rPr>
              <a:t>geben soll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Die Frau,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mit der Frank spricht,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ist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unsere Direktorin.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</p:txBody>
      </p:sp>
      <p:sp>
        <p:nvSpPr>
          <p:cNvPr id="21506" name="ZoneTexte 4"/>
          <p:cNvSpPr txBox="1">
            <a:spLocks noChangeArrowheads="1"/>
          </p:cNvSpPr>
          <p:nvPr/>
        </p:nvSpPr>
        <p:spPr bwMode="auto">
          <a:xfrm>
            <a:off x="468313" y="404813"/>
            <a:ext cx="8135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fr-FR" sz="3600">
                <a:latin typeface="Comic Sans MS" charset="0"/>
                <a:cs typeface="Comic Sans MS" charset="0"/>
              </a:rPr>
              <a:t>1. Markieren Sie die </a:t>
            </a:r>
            <a:r>
              <a:rPr lang="fr-FR" sz="3600">
                <a:solidFill>
                  <a:srgbClr val="F2D908"/>
                </a:solidFill>
                <a:latin typeface="Comic Sans MS" charset="0"/>
                <a:cs typeface="Comic Sans MS" charset="0"/>
              </a:rPr>
              <a:t>Relativsätze</a:t>
            </a:r>
            <a:r>
              <a:rPr lang="fr-FR" sz="3600">
                <a:latin typeface="Comic Sans MS" charset="0"/>
                <a:cs typeface="Comic Sans MS" charset="0"/>
              </a:rPr>
              <a:t>!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844675"/>
            <a:ext cx="7618413" cy="37449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CH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Hier sind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die Arbeiter</a:t>
            </a:r>
            <a:r>
              <a:rPr lang="de-DE" sz="2000" dirty="0" smtClean="0">
                <a:latin typeface="Comic Sans MS" charset="0"/>
                <a:ea typeface="+mn-ea"/>
                <a:cs typeface="+mn-cs"/>
              </a:rPr>
              <a:t>, </a:t>
            </a:r>
            <a:r>
              <a:rPr lang="de-DE" sz="2000" dirty="0" smtClean="0">
                <a:solidFill>
                  <a:schemeClr val="accent1"/>
                </a:solidFill>
                <a:latin typeface="Comic Sans MS" charset="0"/>
                <a:ea typeface="+mn-ea"/>
                <a:cs typeface="+mn-cs"/>
              </a:rPr>
              <a:t>die mit dem Chef gesprochen haben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.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Wie heißt der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Beru</a:t>
            </a:r>
            <a:r>
              <a:rPr lang="de-DE" sz="2000" dirty="0" smtClean="0">
                <a:latin typeface="Comic Sans MS" charset="0"/>
                <a:ea typeface="+mn-ea"/>
                <a:cs typeface="+mn-cs"/>
              </a:rPr>
              <a:t>f, </a:t>
            </a:r>
            <a:r>
              <a:rPr lang="de-DE" sz="2000" dirty="0" smtClean="0">
                <a:solidFill>
                  <a:schemeClr val="accent1"/>
                </a:solidFill>
                <a:latin typeface="Comic Sans MS" charset="0"/>
                <a:ea typeface="+mn-ea"/>
                <a:cs typeface="+mn-cs"/>
              </a:rPr>
              <a:t>den du ausübst</a:t>
            </a:r>
            <a:r>
              <a:rPr lang="de-DE" sz="2000" dirty="0" smtClean="0">
                <a:latin typeface="Comic Sans MS" charset="0"/>
                <a:ea typeface="+mn-ea"/>
                <a:cs typeface="+mn-cs"/>
              </a:rPr>
              <a:t>?</a:t>
            </a:r>
            <a:endParaRPr lang="de-DE" sz="2000" dirty="0"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Ich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suche den Mann, </a:t>
            </a:r>
            <a:r>
              <a:rPr lang="de-DE" sz="2000" dirty="0">
                <a:solidFill>
                  <a:srgbClr val="F2D908"/>
                </a:solidFill>
                <a:latin typeface="Comic Sans MS" charset="0"/>
                <a:ea typeface="+mn-ea"/>
                <a:cs typeface="+mn-cs"/>
              </a:rPr>
              <a:t>dem ich </a:t>
            </a:r>
            <a:r>
              <a:rPr lang="de-DE" sz="2000" dirty="0" smtClean="0">
                <a:solidFill>
                  <a:srgbClr val="F2D908"/>
                </a:solidFill>
                <a:latin typeface="Comic Sans MS" charset="0"/>
                <a:ea typeface="+mn-ea"/>
                <a:cs typeface="+mn-cs"/>
              </a:rPr>
              <a:t>meinen Lebenslauf </a:t>
            </a:r>
            <a:r>
              <a:rPr lang="de-DE" sz="2000" dirty="0">
                <a:solidFill>
                  <a:srgbClr val="F2D908"/>
                </a:solidFill>
                <a:latin typeface="Comic Sans MS" charset="0"/>
                <a:ea typeface="+mn-ea"/>
                <a:cs typeface="+mn-cs"/>
              </a:rPr>
              <a:t>geben soll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Die Frau, </a:t>
            </a:r>
            <a:r>
              <a:rPr lang="de-DE" sz="2000" dirty="0" smtClean="0">
                <a:solidFill>
                  <a:schemeClr val="accent1"/>
                </a:solidFill>
                <a:latin typeface="Comic Sans MS" charset="0"/>
                <a:ea typeface="+mn-ea"/>
                <a:cs typeface="+mn-cs"/>
              </a:rPr>
              <a:t>mit der Frank spricht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,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ist 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  <a:ea typeface="+mn-ea"/>
                <a:cs typeface="+mn-cs"/>
              </a:rPr>
              <a:t>unsere Direktorin.</a:t>
            </a:r>
            <a:endParaRPr lang="de-DE" sz="2000" dirty="0">
              <a:solidFill>
                <a:srgbClr val="FFFFFF"/>
              </a:solidFill>
              <a:latin typeface="Comic Sans MS" charset="0"/>
              <a:ea typeface="+mn-ea"/>
              <a:cs typeface="+mn-cs"/>
            </a:endParaRPr>
          </a:p>
        </p:txBody>
      </p:sp>
      <p:sp>
        <p:nvSpPr>
          <p:cNvPr id="22530" name="ZoneTexte 4"/>
          <p:cNvSpPr txBox="1">
            <a:spLocks noChangeArrowheads="1"/>
          </p:cNvSpPr>
          <p:nvPr/>
        </p:nvSpPr>
        <p:spPr bwMode="auto">
          <a:xfrm>
            <a:off x="468313" y="404813"/>
            <a:ext cx="8135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fr-FR" sz="3600">
                <a:latin typeface="Comic Sans MS" charset="0"/>
                <a:cs typeface="Comic Sans MS" charset="0"/>
              </a:rPr>
              <a:t>1. Markieren Sie die </a:t>
            </a:r>
            <a:r>
              <a:rPr lang="fr-FR" sz="3600">
                <a:solidFill>
                  <a:srgbClr val="F2D908"/>
                </a:solidFill>
                <a:latin typeface="Comic Sans MS" charset="0"/>
                <a:cs typeface="Comic Sans MS" charset="0"/>
              </a:rPr>
              <a:t>Relativsätze</a:t>
            </a:r>
            <a:r>
              <a:rPr lang="fr-FR" sz="3600">
                <a:latin typeface="Comic Sans MS" charset="0"/>
                <a:cs typeface="Comic Sans MS" charset="0"/>
              </a:rPr>
              <a:t>!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844675"/>
            <a:ext cx="7618413" cy="374491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r-CH" sz="2000">
                <a:solidFill>
                  <a:srgbClr val="FFFFFF"/>
                </a:solidFill>
                <a:latin typeface="Comic Sans MS" charset="0"/>
              </a:rPr>
              <a:t>Hier sind </a:t>
            </a:r>
            <a:r>
              <a:rPr lang="de-DE" sz="2000">
                <a:solidFill>
                  <a:srgbClr val="FFFFFF"/>
                </a:solidFill>
                <a:latin typeface="Comic Sans MS" charset="0"/>
              </a:rPr>
              <a:t>die Arbeiter</a:t>
            </a:r>
            <a:r>
              <a:rPr lang="de-DE" sz="2000">
                <a:latin typeface="Comic Sans MS" charset="0"/>
              </a:rPr>
              <a:t>, </a:t>
            </a:r>
            <a:r>
              <a:rPr lang="de-DE" sz="2000">
                <a:solidFill>
                  <a:schemeClr val="accent1"/>
                </a:solidFill>
                <a:latin typeface="Comic Sans MS" charset="0"/>
              </a:rPr>
              <a:t>die mit dem Chef gesprochen haben</a:t>
            </a:r>
            <a:r>
              <a:rPr lang="de-DE" sz="2000">
                <a:solidFill>
                  <a:srgbClr val="FFFFFF"/>
                </a:solidFill>
                <a:latin typeface="Comic Sans MS" charset="0"/>
              </a:rPr>
              <a:t>.</a:t>
            </a: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r>
              <a:rPr lang="de-DE" sz="2000">
                <a:solidFill>
                  <a:srgbClr val="FFFFFF"/>
                </a:solidFill>
                <a:latin typeface="Comic Sans MS" charset="0"/>
              </a:rPr>
              <a:t>Wie heißt der Beru</a:t>
            </a:r>
            <a:r>
              <a:rPr lang="de-DE" sz="2000">
                <a:latin typeface="Comic Sans MS" charset="0"/>
              </a:rPr>
              <a:t>f, </a:t>
            </a:r>
            <a:r>
              <a:rPr lang="de-DE" sz="2000">
                <a:solidFill>
                  <a:schemeClr val="accent1"/>
                </a:solidFill>
                <a:latin typeface="Comic Sans MS" charset="0"/>
              </a:rPr>
              <a:t>den du ausübst</a:t>
            </a:r>
            <a:r>
              <a:rPr lang="de-DE" sz="2000">
                <a:latin typeface="Comic Sans MS" charset="0"/>
              </a:rPr>
              <a:t>?</a:t>
            </a: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r>
              <a:rPr lang="de-DE" sz="2000">
                <a:solidFill>
                  <a:srgbClr val="FFFFFF"/>
                </a:solidFill>
                <a:latin typeface="Comic Sans MS" charset="0"/>
              </a:rPr>
              <a:t>Ich suche den Mann, </a:t>
            </a:r>
            <a:r>
              <a:rPr lang="de-DE" sz="2000">
                <a:solidFill>
                  <a:srgbClr val="F2D908"/>
                </a:solidFill>
                <a:latin typeface="Comic Sans MS" charset="0"/>
              </a:rPr>
              <a:t>dem ich meinen Lebenslauf geben soll</a:t>
            </a:r>
            <a:r>
              <a:rPr lang="de-DE" sz="2000">
                <a:solidFill>
                  <a:srgbClr val="FFFFFF"/>
                </a:solidFill>
                <a:latin typeface="Comic Sans MS" charset="0"/>
              </a:rPr>
              <a:t>.</a:t>
            </a: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r>
              <a:rPr lang="de-DE" sz="2000">
                <a:solidFill>
                  <a:srgbClr val="FFFFFF"/>
                </a:solidFill>
                <a:latin typeface="Comic Sans MS" charset="0"/>
              </a:rPr>
              <a:t>Die Frau, </a:t>
            </a:r>
            <a:r>
              <a:rPr lang="de-DE" sz="2000">
                <a:solidFill>
                  <a:srgbClr val="F2D908"/>
                </a:solidFill>
                <a:latin typeface="Comic Sans MS" charset="0"/>
              </a:rPr>
              <a:t>mit der Frank spricht</a:t>
            </a:r>
            <a:r>
              <a:rPr lang="de-DE" sz="2000">
                <a:solidFill>
                  <a:srgbClr val="FFFFFF"/>
                </a:solidFill>
                <a:latin typeface="Comic Sans MS" charset="0"/>
              </a:rPr>
              <a:t>, ist unsere Direktorin.</a:t>
            </a:r>
          </a:p>
        </p:txBody>
      </p:sp>
      <p:sp>
        <p:nvSpPr>
          <p:cNvPr id="23554" name="ZoneTexte 4"/>
          <p:cNvSpPr txBox="1">
            <a:spLocks noChangeArrowheads="1"/>
          </p:cNvSpPr>
          <p:nvPr/>
        </p:nvSpPr>
        <p:spPr bwMode="auto">
          <a:xfrm>
            <a:off x="468313" y="404813"/>
            <a:ext cx="81359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fr-FR" sz="3600">
                <a:latin typeface="Comic Sans MS" charset="0"/>
                <a:cs typeface="Comic Sans MS" charset="0"/>
              </a:rPr>
              <a:t>1. Markieren Sie die </a:t>
            </a:r>
            <a:r>
              <a:rPr lang="fr-FR" sz="3600">
                <a:solidFill>
                  <a:srgbClr val="F2D908"/>
                </a:solidFill>
                <a:latin typeface="Comic Sans MS" charset="0"/>
                <a:cs typeface="Comic Sans MS" charset="0"/>
              </a:rPr>
              <a:t>Relativsätze</a:t>
            </a:r>
            <a:r>
              <a:rPr lang="fr-FR" sz="3600">
                <a:latin typeface="Comic Sans MS" charset="0"/>
                <a:cs typeface="Comic Sans MS" charset="0"/>
              </a:rPr>
              <a:t>!</a:t>
            </a:r>
          </a:p>
        </p:txBody>
      </p:sp>
      <p:sp>
        <p:nvSpPr>
          <p:cNvPr id="7" name="Rectangle 6"/>
          <p:cNvSpPr/>
          <p:nvPr/>
        </p:nvSpPr>
        <p:spPr>
          <a:xfrm>
            <a:off x="3779838" y="1844675"/>
            <a:ext cx="431800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5368" name="ZoneTexte 12"/>
          <p:cNvSpPr txBox="1">
            <a:spLocks noChangeArrowheads="1"/>
          </p:cNvSpPr>
          <p:nvPr/>
        </p:nvSpPr>
        <p:spPr bwMode="auto">
          <a:xfrm>
            <a:off x="179388" y="4652963"/>
            <a:ext cx="87487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defRPr/>
            </a:pPr>
            <a:r>
              <a:rPr lang="fr-FR" sz="3600" dirty="0" smtClean="0">
                <a:latin typeface="Comic Sans MS" charset="0"/>
                <a:cs typeface="Comic Sans MS" charset="0"/>
              </a:rPr>
              <a:t>2. </a:t>
            </a:r>
            <a:r>
              <a:rPr lang="fr-FR" sz="3600" dirty="0" err="1" smtClean="0">
                <a:latin typeface="Comic Sans MS" charset="0"/>
                <a:cs typeface="Comic Sans MS" charset="0"/>
              </a:rPr>
              <a:t>Markieren</a:t>
            </a:r>
            <a:r>
              <a:rPr lang="fr-FR" sz="3600" dirty="0" smtClean="0">
                <a:latin typeface="Comic Sans MS" charset="0"/>
                <a:cs typeface="Comic Sans MS" charset="0"/>
              </a:rPr>
              <a:t> </a:t>
            </a:r>
            <a:r>
              <a:rPr lang="fr-FR" sz="3600" dirty="0" err="1" smtClean="0">
                <a:latin typeface="Comic Sans MS" charset="0"/>
                <a:cs typeface="Comic Sans MS" charset="0"/>
              </a:rPr>
              <a:t>Sie</a:t>
            </a:r>
            <a:r>
              <a:rPr lang="fr-FR" sz="3600" dirty="0" smtClean="0">
                <a:latin typeface="Comic Sans MS" charset="0"/>
                <a:cs typeface="Comic Sans MS" charset="0"/>
              </a:rPr>
              <a:t> die </a:t>
            </a:r>
            <a:r>
              <a:rPr lang="fr-FR" sz="3600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 charset="0"/>
                <a:cs typeface="Comic Sans MS" charset="0"/>
              </a:rPr>
              <a:t>Relativpronomina</a:t>
            </a:r>
            <a:r>
              <a:rPr lang="fr-FR" sz="3600" dirty="0" smtClean="0">
                <a:latin typeface="Comic Sans MS" charset="0"/>
                <a:cs typeface="Comic Sans MS" charset="0"/>
              </a:rPr>
              <a:t>!</a:t>
            </a:r>
          </a:p>
        </p:txBody>
      </p:sp>
      <p:sp>
        <p:nvSpPr>
          <p:cNvPr id="10" name="ZoneTexte 12"/>
          <p:cNvSpPr txBox="1">
            <a:spLocks noChangeArrowheads="1"/>
          </p:cNvSpPr>
          <p:nvPr/>
        </p:nvSpPr>
        <p:spPr bwMode="auto">
          <a:xfrm>
            <a:off x="179388" y="5373688"/>
            <a:ext cx="87487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defRPr/>
            </a:pPr>
            <a:r>
              <a:rPr lang="fr-FR" sz="3600" dirty="0" smtClean="0">
                <a:latin typeface="Comic Sans MS" charset="0"/>
                <a:cs typeface="Comic Sans MS" charset="0"/>
              </a:rPr>
              <a:t>3. </a:t>
            </a:r>
            <a:r>
              <a:rPr lang="fr-FR" sz="3600" dirty="0" err="1" smtClean="0">
                <a:latin typeface="Comic Sans MS" charset="0"/>
                <a:cs typeface="Comic Sans MS" charset="0"/>
              </a:rPr>
              <a:t>Wo</a:t>
            </a:r>
            <a:r>
              <a:rPr lang="fr-FR" sz="3600" dirty="0" smtClean="0">
                <a:latin typeface="Comic Sans MS" charset="0"/>
                <a:cs typeface="Comic Sans MS" charset="0"/>
              </a:rPr>
              <a:t> </a:t>
            </a:r>
            <a:r>
              <a:rPr lang="fr-FR" sz="3600" dirty="0" err="1" smtClean="0">
                <a:latin typeface="Comic Sans MS" charset="0"/>
                <a:cs typeface="Comic Sans MS" charset="0"/>
              </a:rPr>
              <a:t>ist</a:t>
            </a:r>
            <a:r>
              <a:rPr lang="fr-FR" sz="3600" dirty="0" smtClean="0">
                <a:latin typeface="Comic Sans MS" charset="0"/>
                <a:cs typeface="Comic Sans MS" charset="0"/>
              </a:rPr>
              <a:t> </a:t>
            </a:r>
            <a:r>
              <a:rPr lang="fr-FR" sz="3600" dirty="0" err="1" smtClean="0">
                <a:latin typeface="Comic Sans MS" charset="0"/>
                <a:cs typeface="Comic Sans MS" charset="0"/>
              </a:rPr>
              <a:t>das</a:t>
            </a:r>
            <a:r>
              <a:rPr lang="fr-FR" sz="3600" dirty="0" smtClean="0">
                <a:latin typeface="Comic Sans MS" charset="0"/>
                <a:cs typeface="Comic Sans MS" charset="0"/>
              </a:rPr>
              <a:t> </a:t>
            </a:r>
            <a:r>
              <a:rPr lang="fr-FR" sz="36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omic Sans MS" charset="0"/>
                <a:cs typeface="Comic Sans MS" charset="0"/>
              </a:rPr>
              <a:t>Verb</a:t>
            </a:r>
            <a:r>
              <a:rPr lang="fr-FR" sz="3600" dirty="0" smtClean="0">
                <a:latin typeface="Comic Sans MS" charset="0"/>
                <a:cs typeface="Comic Sans MS" charset="0"/>
              </a:rPr>
              <a:t>?</a:t>
            </a:r>
          </a:p>
        </p:txBody>
      </p:sp>
      <p:sp>
        <p:nvSpPr>
          <p:cNvPr id="13" name="ZoneTexte 12"/>
          <p:cNvSpPr txBox="1">
            <a:spLocks noChangeArrowheads="1"/>
          </p:cNvSpPr>
          <p:nvPr/>
        </p:nvSpPr>
        <p:spPr bwMode="auto">
          <a:xfrm>
            <a:off x="179388" y="5876925"/>
            <a:ext cx="87487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defRPr/>
            </a:pPr>
            <a:r>
              <a:rPr lang="fr-FR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omic Sans MS" charset="0"/>
                <a:cs typeface="Comic Sans MS" charset="0"/>
              </a:rPr>
              <a:t>=&gt; </a:t>
            </a:r>
            <a:r>
              <a:rPr lang="fr-FR" sz="3600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omic Sans MS" charset="0"/>
                <a:cs typeface="Comic Sans MS" charset="0"/>
              </a:rPr>
              <a:t>am</a:t>
            </a:r>
            <a:r>
              <a:rPr lang="fr-FR" sz="3600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Comic Sans MS" charset="0"/>
                <a:cs typeface="Comic Sans MS" charset="0"/>
              </a:rPr>
              <a:t> Ende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492500" y="2565400"/>
            <a:ext cx="503238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3492500" y="3284538"/>
            <a:ext cx="574675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584450" y="4076700"/>
            <a:ext cx="431800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7280275" y="1844675"/>
            <a:ext cx="792163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4356100" y="2565400"/>
            <a:ext cx="936625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3781425" y="4076700"/>
            <a:ext cx="935038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7451725" y="3314700"/>
            <a:ext cx="504825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dirty="0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368" grpId="0"/>
      <p:bldP spid="10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844675"/>
            <a:ext cx="7618413" cy="374491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r-CH" sz="2000">
                <a:solidFill>
                  <a:srgbClr val="FFFFFF"/>
                </a:solidFill>
                <a:latin typeface="Comic Sans MS" charset="0"/>
              </a:rPr>
              <a:t>Hier sind </a:t>
            </a:r>
            <a:r>
              <a:rPr lang="de-DE" sz="2000">
                <a:solidFill>
                  <a:srgbClr val="FFFFFF"/>
                </a:solidFill>
                <a:latin typeface="Comic Sans MS" charset="0"/>
              </a:rPr>
              <a:t>die Arbeiter</a:t>
            </a:r>
            <a:r>
              <a:rPr lang="de-DE" sz="2000">
                <a:latin typeface="Comic Sans MS" charset="0"/>
              </a:rPr>
              <a:t>, </a:t>
            </a:r>
            <a:r>
              <a:rPr lang="de-DE" sz="2000">
                <a:solidFill>
                  <a:schemeClr val="accent1"/>
                </a:solidFill>
                <a:latin typeface="Comic Sans MS" charset="0"/>
              </a:rPr>
              <a:t>die mit dem Chef gesprochen haben</a:t>
            </a:r>
            <a:r>
              <a:rPr lang="de-DE" sz="2000">
                <a:solidFill>
                  <a:srgbClr val="FFFFFF"/>
                </a:solidFill>
                <a:latin typeface="Comic Sans MS" charset="0"/>
              </a:rPr>
              <a:t>.</a:t>
            </a: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r>
              <a:rPr lang="de-DE" sz="2000">
                <a:solidFill>
                  <a:srgbClr val="FFFFFF"/>
                </a:solidFill>
                <a:latin typeface="Comic Sans MS" charset="0"/>
              </a:rPr>
              <a:t>Wie heißt der Beru</a:t>
            </a:r>
            <a:r>
              <a:rPr lang="de-DE" sz="2000">
                <a:latin typeface="Comic Sans MS" charset="0"/>
              </a:rPr>
              <a:t>f, </a:t>
            </a:r>
            <a:r>
              <a:rPr lang="de-DE" sz="2000">
                <a:solidFill>
                  <a:schemeClr val="accent1"/>
                </a:solidFill>
                <a:latin typeface="Comic Sans MS" charset="0"/>
              </a:rPr>
              <a:t>den du ausübst</a:t>
            </a:r>
            <a:r>
              <a:rPr lang="de-DE" sz="2000">
                <a:latin typeface="Comic Sans MS" charset="0"/>
              </a:rPr>
              <a:t>?</a:t>
            </a: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r>
              <a:rPr lang="de-DE" sz="2000">
                <a:solidFill>
                  <a:srgbClr val="FFFFFF"/>
                </a:solidFill>
                <a:latin typeface="Comic Sans MS" charset="0"/>
              </a:rPr>
              <a:t>Ich suche den Mann, </a:t>
            </a:r>
            <a:r>
              <a:rPr lang="de-DE" sz="2000">
                <a:solidFill>
                  <a:srgbClr val="F2D908"/>
                </a:solidFill>
                <a:latin typeface="Comic Sans MS" charset="0"/>
              </a:rPr>
              <a:t>dem ich meinen Lebenslauf geben soll</a:t>
            </a:r>
            <a:r>
              <a:rPr lang="de-DE" sz="2000">
                <a:solidFill>
                  <a:srgbClr val="FFFFFF"/>
                </a:solidFill>
                <a:latin typeface="Comic Sans MS" charset="0"/>
              </a:rPr>
              <a:t>.</a:t>
            </a: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r>
              <a:rPr lang="de-DE" sz="2000">
                <a:solidFill>
                  <a:srgbClr val="FFFFFF"/>
                </a:solidFill>
                <a:latin typeface="Comic Sans MS" charset="0"/>
              </a:rPr>
              <a:t>Die Frau, </a:t>
            </a:r>
            <a:r>
              <a:rPr lang="de-DE" sz="2000">
                <a:solidFill>
                  <a:srgbClr val="F2D908"/>
                </a:solidFill>
                <a:latin typeface="Comic Sans MS" charset="0"/>
              </a:rPr>
              <a:t>mit der Frank spricht</a:t>
            </a:r>
            <a:r>
              <a:rPr lang="de-DE" sz="2000">
                <a:solidFill>
                  <a:srgbClr val="FFFFFF"/>
                </a:solidFill>
                <a:latin typeface="Comic Sans MS" charset="0"/>
              </a:rPr>
              <a:t>, ist unsere Direktorin.</a:t>
            </a:r>
          </a:p>
        </p:txBody>
      </p:sp>
      <p:sp>
        <p:nvSpPr>
          <p:cNvPr id="15363" name="ZoneTexte 4"/>
          <p:cNvSpPr txBox="1">
            <a:spLocks noChangeArrowheads="1"/>
          </p:cNvSpPr>
          <p:nvPr/>
        </p:nvSpPr>
        <p:spPr bwMode="auto">
          <a:xfrm>
            <a:off x="468313" y="404813"/>
            <a:ext cx="813593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>
              <a:defRPr/>
            </a:pPr>
            <a:r>
              <a:rPr lang="fr-FR" sz="3600" dirty="0">
                <a:latin typeface="Comic Sans MS" charset="0"/>
                <a:cs typeface="Comic Sans MS" charset="0"/>
              </a:rPr>
              <a:t>4</a:t>
            </a:r>
            <a:r>
              <a:rPr lang="fr-FR" sz="3600" dirty="0" smtClean="0">
                <a:latin typeface="Comic Sans MS" charset="0"/>
                <a:cs typeface="Comic Sans MS" charset="0"/>
              </a:rPr>
              <a:t>. </a:t>
            </a:r>
            <a:r>
              <a:rPr lang="fr-FR" sz="3600" dirty="0" smtClean="0">
                <a:latin typeface="Comic Sans MS" charset="0"/>
                <a:cs typeface="Comic Sans MS" charset="0"/>
              </a:rPr>
              <a:t>Donnez le genre (M-F-Nt-Pl) et le cas (N-A-D) des </a:t>
            </a:r>
            <a:r>
              <a:rPr lang="fr-FR" sz="3600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 charset="0"/>
                <a:cs typeface="Comic Sans MS" charset="0"/>
              </a:rPr>
              <a:t>pronom relatifs</a:t>
            </a:r>
            <a:r>
              <a:rPr lang="fr-FR" sz="3600" dirty="0" smtClean="0">
                <a:latin typeface="Comic Sans MS" charset="0"/>
                <a:cs typeface="Comic Sans MS" charset="0"/>
              </a:rPr>
              <a:t>!</a:t>
            </a:r>
            <a:endParaRPr lang="fr-FR" sz="3600" dirty="0" smtClean="0">
              <a:latin typeface="Comic Sans MS" charset="0"/>
              <a:cs typeface="Comic Sans MS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79838" y="1844675"/>
            <a:ext cx="431800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3492500" y="2925763"/>
            <a:ext cx="503238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3478213" y="4005263"/>
            <a:ext cx="574675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627313" y="5157788"/>
            <a:ext cx="431800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7280275" y="1844675"/>
            <a:ext cx="792163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4356100" y="2925763"/>
            <a:ext cx="936625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3795713" y="5157788"/>
            <a:ext cx="920750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3492500" y="2276475"/>
            <a:ext cx="13668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Pl. + N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3276600" y="3357563"/>
            <a:ext cx="13668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M + A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3348038" y="4437063"/>
            <a:ext cx="13684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M + D</a:t>
            </a:r>
          </a:p>
        </p:txBody>
      </p:sp>
      <p:sp>
        <p:nvSpPr>
          <p:cNvPr id="24" name="ZoneTexte 23"/>
          <p:cNvSpPr txBox="1"/>
          <p:nvPr/>
        </p:nvSpPr>
        <p:spPr>
          <a:xfrm>
            <a:off x="1908175" y="5589588"/>
            <a:ext cx="13684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F + A</a:t>
            </a:r>
          </a:p>
        </p:txBody>
      </p:sp>
      <p:sp>
        <p:nvSpPr>
          <p:cNvPr id="11" name="Forme libre 10"/>
          <p:cNvSpPr/>
          <p:nvPr/>
        </p:nvSpPr>
        <p:spPr>
          <a:xfrm>
            <a:off x="2411413" y="2276475"/>
            <a:ext cx="1012825" cy="311150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25" name="Connecteur droit 24"/>
          <p:cNvCxnSpPr/>
          <p:nvPr/>
        </p:nvCxnSpPr>
        <p:spPr>
          <a:xfrm>
            <a:off x="2166938" y="2276475"/>
            <a:ext cx="358775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Forme libre 26"/>
          <p:cNvSpPr/>
          <p:nvPr/>
        </p:nvSpPr>
        <p:spPr>
          <a:xfrm>
            <a:off x="4551363" y="2276475"/>
            <a:ext cx="812800" cy="327025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31" name="Connecteur droit 30"/>
          <p:cNvCxnSpPr/>
          <p:nvPr/>
        </p:nvCxnSpPr>
        <p:spPr>
          <a:xfrm>
            <a:off x="3708400" y="2276475"/>
            <a:ext cx="4464050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Forme libre 34"/>
          <p:cNvSpPr/>
          <p:nvPr/>
        </p:nvSpPr>
        <p:spPr>
          <a:xfrm>
            <a:off x="2424113" y="3357563"/>
            <a:ext cx="855662" cy="358775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36" name="Connecteur droit 35"/>
          <p:cNvCxnSpPr/>
          <p:nvPr/>
        </p:nvCxnSpPr>
        <p:spPr>
          <a:xfrm>
            <a:off x="2225675" y="3357563"/>
            <a:ext cx="360363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Forme libre 42"/>
          <p:cNvSpPr/>
          <p:nvPr/>
        </p:nvSpPr>
        <p:spPr>
          <a:xfrm>
            <a:off x="4264025" y="3429000"/>
            <a:ext cx="523875" cy="215900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44" name="Connecteur droit 43"/>
          <p:cNvCxnSpPr/>
          <p:nvPr/>
        </p:nvCxnSpPr>
        <p:spPr>
          <a:xfrm>
            <a:off x="3419475" y="3355975"/>
            <a:ext cx="1800225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Forme libre 44"/>
          <p:cNvSpPr/>
          <p:nvPr/>
        </p:nvSpPr>
        <p:spPr>
          <a:xfrm>
            <a:off x="2466975" y="4437063"/>
            <a:ext cx="809625" cy="287337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46" name="Connecteur droit 45"/>
          <p:cNvCxnSpPr/>
          <p:nvPr/>
        </p:nvCxnSpPr>
        <p:spPr>
          <a:xfrm>
            <a:off x="2268538" y="4437063"/>
            <a:ext cx="358775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Forme libre 46"/>
          <p:cNvSpPr/>
          <p:nvPr/>
        </p:nvSpPr>
        <p:spPr>
          <a:xfrm>
            <a:off x="4356100" y="4508500"/>
            <a:ext cx="812800" cy="254000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48" name="Connecteur droit 47"/>
          <p:cNvCxnSpPr/>
          <p:nvPr/>
        </p:nvCxnSpPr>
        <p:spPr>
          <a:xfrm>
            <a:off x="3563938" y="4437063"/>
            <a:ext cx="3600450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Forme libre 48"/>
          <p:cNvSpPr/>
          <p:nvPr/>
        </p:nvSpPr>
        <p:spPr>
          <a:xfrm>
            <a:off x="1187450" y="5662613"/>
            <a:ext cx="766763" cy="287337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50" name="Connecteur droit 49"/>
          <p:cNvCxnSpPr/>
          <p:nvPr/>
        </p:nvCxnSpPr>
        <p:spPr>
          <a:xfrm>
            <a:off x="1042988" y="5589588"/>
            <a:ext cx="360362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Forme libre 50"/>
          <p:cNvSpPr/>
          <p:nvPr/>
        </p:nvSpPr>
        <p:spPr>
          <a:xfrm>
            <a:off x="2843213" y="5732463"/>
            <a:ext cx="523875" cy="217487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52" name="Connecteur droit 51"/>
          <p:cNvCxnSpPr/>
          <p:nvPr/>
        </p:nvCxnSpPr>
        <p:spPr>
          <a:xfrm>
            <a:off x="2124075" y="5588000"/>
            <a:ext cx="2447925" cy="1588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7451725" y="4005263"/>
            <a:ext cx="504825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844675"/>
            <a:ext cx="7618413" cy="374491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r-CH" sz="2000">
                <a:solidFill>
                  <a:srgbClr val="FFFFFF"/>
                </a:solidFill>
                <a:latin typeface="Comic Sans MS" charset="0"/>
              </a:rPr>
              <a:t>Hier sind </a:t>
            </a:r>
            <a:r>
              <a:rPr lang="de-DE" sz="2000">
                <a:solidFill>
                  <a:srgbClr val="FFFFFF"/>
                </a:solidFill>
                <a:latin typeface="Comic Sans MS" charset="0"/>
              </a:rPr>
              <a:t>die Arbeiter</a:t>
            </a:r>
            <a:r>
              <a:rPr lang="de-DE" sz="2000">
                <a:latin typeface="Comic Sans MS" charset="0"/>
              </a:rPr>
              <a:t>, </a:t>
            </a:r>
            <a:r>
              <a:rPr lang="de-DE" sz="2000">
                <a:solidFill>
                  <a:schemeClr val="accent1"/>
                </a:solidFill>
                <a:latin typeface="Comic Sans MS" charset="0"/>
              </a:rPr>
              <a:t>die mit dem Chef gesprochen haben</a:t>
            </a:r>
            <a:r>
              <a:rPr lang="de-DE" sz="2000">
                <a:solidFill>
                  <a:srgbClr val="FFFFFF"/>
                </a:solidFill>
                <a:latin typeface="Comic Sans MS" charset="0"/>
              </a:rPr>
              <a:t>.</a:t>
            </a: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r>
              <a:rPr lang="de-DE" sz="2000">
                <a:solidFill>
                  <a:srgbClr val="FFFFFF"/>
                </a:solidFill>
                <a:latin typeface="Comic Sans MS" charset="0"/>
              </a:rPr>
              <a:t>Wie heißt der Beru</a:t>
            </a:r>
            <a:r>
              <a:rPr lang="de-DE" sz="2000">
                <a:latin typeface="Comic Sans MS" charset="0"/>
              </a:rPr>
              <a:t>f, </a:t>
            </a:r>
            <a:r>
              <a:rPr lang="de-DE" sz="2000">
                <a:solidFill>
                  <a:schemeClr val="accent1"/>
                </a:solidFill>
                <a:latin typeface="Comic Sans MS" charset="0"/>
              </a:rPr>
              <a:t>den du ausübst</a:t>
            </a:r>
            <a:r>
              <a:rPr lang="de-DE" sz="2000">
                <a:latin typeface="Comic Sans MS" charset="0"/>
              </a:rPr>
              <a:t>?</a:t>
            </a: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r>
              <a:rPr lang="de-DE" sz="2000">
                <a:solidFill>
                  <a:srgbClr val="FFFFFF"/>
                </a:solidFill>
                <a:latin typeface="Comic Sans MS" charset="0"/>
              </a:rPr>
              <a:t>Ich suche den Mann, </a:t>
            </a:r>
            <a:r>
              <a:rPr lang="de-DE" sz="2000">
                <a:solidFill>
                  <a:srgbClr val="F2D908"/>
                </a:solidFill>
                <a:latin typeface="Comic Sans MS" charset="0"/>
              </a:rPr>
              <a:t>dem ich meinen Lebenslauf geben soll</a:t>
            </a:r>
            <a:r>
              <a:rPr lang="de-DE" sz="2000">
                <a:solidFill>
                  <a:srgbClr val="FFFFFF"/>
                </a:solidFill>
                <a:latin typeface="Comic Sans MS" charset="0"/>
              </a:rPr>
              <a:t>.</a:t>
            </a: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endParaRPr lang="de-DE" sz="2000">
              <a:solidFill>
                <a:srgbClr val="FFFFFF"/>
              </a:solidFill>
              <a:latin typeface="Comic Sans MS" charset="0"/>
            </a:endParaRPr>
          </a:p>
          <a:p>
            <a:pPr eaLnBrk="1" hangingPunct="1">
              <a:buFontTx/>
              <a:buNone/>
            </a:pPr>
            <a:r>
              <a:rPr lang="de-DE" sz="2000">
                <a:solidFill>
                  <a:srgbClr val="FFFFFF"/>
                </a:solidFill>
                <a:latin typeface="Comic Sans MS" charset="0"/>
              </a:rPr>
              <a:t>Die Frau, </a:t>
            </a:r>
            <a:r>
              <a:rPr lang="de-DE" sz="2000">
                <a:solidFill>
                  <a:srgbClr val="F2D908"/>
                </a:solidFill>
                <a:latin typeface="Comic Sans MS" charset="0"/>
              </a:rPr>
              <a:t>mit der Frank spricht</a:t>
            </a:r>
            <a:r>
              <a:rPr lang="de-DE" sz="2000">
                <a:solidFill>
                  <a:srgbClr val="FFFFFF"/>
                </a:solidFill>
                <a:latin typeface="Comic Sans MS" charset="0"/>
              </a:rPr>
              <a:t>, ist unsere Direktorin.</a:t>
            </a:r>
          </a:p>
        </p:txBody>
      </p:sp>
      <p:sp>
        <p:nvSpPr>
          <p:cNvPr id="7" name="Rectangle 6"/>
          <p:cNvSpPr/>
          <p:nvPr/>
        </p:nvSpPr>
        <p:spPr>
          <a:xfrm>
            <a:off x="3779838" y="1844675"/>
            <a:ext cx="431800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3492500" y="2925763"/>
            <a:ext cx="503238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3478213" y="4005263"/>
            <a:ext cx="574675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598738" y="5157788"/>
            <a:ext cx="431800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7280275" y="1844675"/>
            <a:ext cx="792163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4356100" y="2925763"/>
            <a:ext cx="936625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3852863" y="5157788"/>
            <a:ext cx="863600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3492500" y="2276475"/>
            <a:ext cx="13668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Pl. + N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3276600" y="3357563"/>
            <a:ext cx="13668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M + A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3348038" y="4437063"/>
            <a:ext cx="13684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M + D</a:t>
            </a:r>
          </a:p>
        </p:txBody>
      </p:sp>
      <p:sp>
        <p:nvSpPr>
          <p:cNvPr id="24" name="ZoneTexte 23"/>
          <p:cNvSpPr txBox="1"/>
          <p:nvPr/>
        </p:nvSpPr>
        <p:spPr>
          <a:xfrm>
            <a:off x="1908175" y="5589588"/>
            <a:ext cx="13684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F + A</a:t>
            </a:r>
          </a:p>
        </p:txBody>
      </p:sp>
      <p:sp>
        <p:nvSpPr>
          <p:cNvPr id="11" name="Forme libre 10"/>
          <p:cNvSpPr/>
          <p:nvPr/>
        </p:nvSpPr>
        <p:spPr>
          <a:xfrm>
            <a:off x="2411413" y="2276475"/>
            <a:ext cx="1012825" cy="311150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25" name="Connecteur droit 24"/>
          <p:cNvCxnSpPr/>
          <p:nvPr/>
        </p:nvCxnSpPr>
        <p:spPr>
          <a:xfrm>
            <a:off x="2166938" y="2276475"/>
            <a:ext cx="358775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Forme libre 26"/>
          <p:cNvSpPr/>
          <p:nvPr/>
        </p:nvSpPr>
        <p:spPr>
          <a:xfrm>
            <a:off x="4551363" y="2276475"/>
            <a:ext cx="812800" cy="327025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31" name="Connecteur droit 30"/>
          <p:cNvCxnSpPr/>
          <p:nvPr/>
        </p:nvCxnSpPr>
        <p:spPr>
          <a:xfrm>
            <a:off x="3708400" y="2276475"/>
            <a:ext cx="4464050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Forme libre 34"/>
          <p:cNvSpPr/>
          <p:nvPr/>
        </p:nvSpPr>
        <p:spPr>
          <a:xfrm>
            <a:off x="2424113" y="3357563"/>
            <a:ext cx="855662" cy="358775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36" name="Connecteur droit 35"/>
          <p:cNvCxnSpPr/>
          <p:nvPr/>
        </p:nvCxnSpPr>
        <p:spPr>
          <a:xfrm>
            <a:off x="2225675" y="3357563"/>
            <a:ext cx="360363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Forme libre 42"/>
          <p:cNvSpPr/>
          <p:nvPr/>
        </p:nvSpPr>
        <p:spPr>
          <a:xfrm>
            <a:off x="4264025" y="3429000"/>
            <a:ext cx="523875" cy="215900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44" name="Connecteur droit 43"/>
          <p:cNvCxnSpPr/>
          <p:nvPr/>
        </p:nvCxnSpPr>
        <p:spPr>
          <a:xfrm>
            <a:off x="3419475" y="3355975"/>
            <a:ext cx="1800225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Forme libre 44"/>
          <p:cNvSpPr/>
          <p:nvPr/>
        </p:nvSpPr>
        <p:spPr>
          <a:xfrm>
            <a:off x="2466975" y="4437063"/>
            <a:ext cx="809625" cy="287337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46" name="Connecteur droit 45"/>
          <p:cNvCxnSpPr/>
          <p:nvPr/>
        </p:nvCxnSpPr>
        <p:spPr>
          <a:xfrm>
            <a:off x="2268538" y="4437063"/>
            <a:ext cx="358775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Forme libre 46"/>
          <p:cNvSpPr/>
          <p:nvPr/>
        </p:nvSpPr>
        <p:spPr>
          <a:xfrm>
            <a:off x="4356100" y="4508500"/>
            <a:ext cx="812800" cy="254000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48" name="Connecteur droit 47"/>
          <p:cNvCxnSpPr/>
          <p:nvPr/>
        </p:nvCxnSpPr>
        <p:spPr>
          <a:xfrm>
            <a:off x="3563938" y="4437063"/>
            <a:ext cx="3600450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Forme libre 48"/>
          <p:cNvSpPr/>
          <p:nvPr/>
        </p:nvSpPr>
        <p:spPr>
          <a:xfrm>
            <a:off x="1187450" y="5662613"/>
            <a:ext cx="766763" cy="287337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50" name="Connecteur droit 49"/>
          <p:cNvCxnSpPr/>
          <p:nvPr/>
        </p:nvCxnSpPr>
        <p:spPr>
          <a:xfrm>
            <a:off x="1042988" y="5589588"/>
            <a:ext cx="360362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Forme libre 50"/>
          <p:cNvSpPr/>
          <p:nvPr/>
        </p:nvSpPr>
        <p:spPr>
          <a:xfrm>
            <a:off x="2843213" y="5732463"/>
            <a:ext cx="523875" cy="217487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52" name="Connecteur droit 51"/>
          <p:cNvCxnSpPr/>
          <p:nvPr/>
        </p:nvCxnSpPr>
        <p:spPr>
          <a:xfrm>
            <a:off x="2124075" y="5588000"/>
            <a:ext cx="2592388" cy="1588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Down Arrow 1"/>
          <p:cNvSpPr/>
          <p:nvPr/>
        </p:nvSpPr>
        <p:spPr>
          <a:xfrm>
            <a:off x="2268538" y="36513"/>
            <a:ext cx="574675" cy="1412875"/>
          </a:xfrm>
          <a:prstGeom prst="downArrow">
            <a:avLst>
              <a:gd name="adj1" fmla="val 50000"/>
              <a:gd name="adj2" fmla="val 64379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en-US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/>
                <a:cs typeface="Chalkboard"/>
              </a:rPr>
              <a:t>Genre</a:t>
            </a:r>
          </a:p>
        </p:txBody>
      </p:sp>
      <p:sp>
        <p:nvSpPr>
          <p:cNvPr id="33" name="Up Ribbon 5"/>
          <p:cNvSpPr/>
          <p:nvPr/>
        </p:nvSpPr>
        <p:spPr>
          <a:xfrm>
            <a:off x="2124075" y="1557338"/>
            <a:ext cx="1439863" cy="358775"/>
          </a:xfrm>
          <a:prstGeom prst="ribbon2">
            <a:avLst>
              <a:gd name="adj1" fmla="val 12832"/>
              <a:gd name="adj2" fmla="val 75000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 err="1">
                <a:latin typeface="Chalkboard"/>
                <a:cs typeface="Chalkboard"/>
              </a:rPr>
              <a:t>Antécédent</a:t>
            </a:r>
            <a:endParaRPr lang="en-US" sz="1400" dirty="0">
              <a:latin typeface="Chalkboard"/>
              <a:cs typeface="Chalkboard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7451725" y="4005263"/>
            <a:ext cx="504825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844675"/>
            <a:ext cx="7618413" cy="37449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CH" sz="2000" dirty="0">
                <a:solidFill>
                  <a:srgbClr val="FFFFFF"/>
                </a:solidFill>
                <a:latin typeface="Comic Sans MS" charset="0"/>
              </a:rPr>
              <a:t>Hier sind </a:t>
            </a:r>
            <a:r>
              <a:rPr lang="de-DE" sz="2000" dirty="0">
                <a:solidFill>
                  <a:schemeClr val="accent5"/>
                </a:solidFill>
                <a:latin typeface="Comic Sans MS" charset="0"/>
              </a:rPr>
              <a:t>die Arbeiter</a:t>
            </a:r>
            <a:r>
              <a:rPr lang="de-DE" sz="2000" dirty="0">
                <a:latin typeface="Comic Sans MS" charset="0"/>
              </a:rPr>
              <a:t>, </a:t>
            </a:r>
            <a:r>
              <a:rPr lang="de-DE" sz="2000" dirty="0">
                <a:solidFill>
                  <a:schemeClr val="accent1"/>
                </a:solidFill>
                <a:latin typeface="Comic Sans MS" charset="0"/>
              </a:rPr>
              <a:t>die mit dem Chef gesprochen haben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 smtClean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Wie heißt </a:t>
            </a:r>
            <a:r>
              <a:rPr lang="de-DE" sz="2000" dirty="0">
                <a:solidFill>
                  <a:srgbClr val="E26F08"/>
                </a:solidFill>
                <a:latin typeface="Comic Sans MS" charset="0"/>
              </a:rPr>
              <a:t>der Beruf</a:t>
            </a:r>
            <a:r>
              <a:rPr lang="de-DE" sz="2000" dirty="0">
                <a:latin typeface="Comic Sans MS" charset="0"/>
              </a:rPr>
              <a:t>, </a:t>
            </a:r>
            <a:r>
              <a:rPr lang="de-DE" sz="2000" dirty="0">
                <a:solidFill>
                  <a:schemeClr val="accent1"/>
                </a:solidFill>
                <a:latin typeface="Comic Sans MS" charset="0"/>
              </a:rPr>
              <a:t>den du ausübst</a:t>
            </a:r>
            <a:r>
              <a:rPr lang="de-DE" sz="2000" dirty="0">
                <a:latin typeface="Comic Sans MS" charset="0"/>
              </a:rPr>
              <a:t>?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 smtClean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Ich suche </a:t>
            </a:r>
            <a:r>
              <a:rPr lang="de-DE" sz="2000" dirty="0">
                <a:solidFill>
                  <a:srgbClr val="E26F08"/>
                </a:solidFill>
                <a:latin typeface="Comic Sans MS" charset="0"/>
              </a:rPr>
              <a:t>den Mann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, </a:t>
            </a:r>
            <a:r>
              <a:rPr lang="de-DE" sz="2000" dirty="0">
                <a:solidFill>
                  <a:srgbClr val="F2D908"/>
                </a:solidFill>
                <a:latin typeface="Comic Sans MS" charset="0"/>
              </a:rPr>
              <a:t>dem ich </a:t>
            </a:r>
            <a:r>
              <a:rPr lang="de-DE" sz="2000" dirty="0" smtClean="0">
                <a:solidFill>
                  <a:srgbClr val="F2D908"/>
                </a:solidFill>
                <a:latin typeface="Comic Sans MS" charset="0"/>
              </a:rPr>
              <a:t>meinen Lebenslauf </a:t>
            </a:r>
            <a:r>
              <a:rPr lang="de-DE" sz="2000" dirty="0">
                <a:solidFill>
                  <a:srgbClr val="F2D908"/>
                </a:solidFill>
                <a:latin typeface="Comic Sans MS" charset="0"/>
              </a:rPr>
              <a:t>geben soll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 smtClean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E26F08"/>
                </a:solidFill>
                <a:latin typeface="Comic Sans MS" charset="0"/>
              </a:rPr>
              <a:t>Die Frau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, </a:t>
            </a:r>
            <a:r>
              <a:rPr lang="de-DE" sz="2000" dirty="0" smtClean="0">
                <a:solidFill>
                  <a:srgbClr val="F2D908"/>
                </a:solidFill>
                <a:latin typeface="Comic Sans MS" charset="0"/>
              </a:rPr>
              <a:t>mit der Frank spricht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</a:rPr>
              <a:t>,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ist unsere Direktorin.</a:t>
            </a:r>
          </a:p>
        </p:txBody>
      </p:sp>
      <p:sp>
        <p:nvSpPr>
          <p:cNvPr id="7" name="Rectangle 6"/>
          <p:cNvSpPr/>
          <p:nvPr/>
        </p:nvSpPr>
        <p:spPr>
          <a:xfrm>
            <a:off x="3779838" y="1844675"/>
            <a:ext cx="431800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3492500" y="2925763"/>
            <a:ext cx="503238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3478213" y="4005263"/>
            <a:ext cx="574675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613025" y="5157788"/>
            <a:ext cx="431800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7280275" y="1844675"/>
            <a:ext cx="792163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4356100" y="2925763"/>
            <a:ext cx="936625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3852863" y="5157788"/>
            <a:ext cx="863600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3492500" y="2276475"/>
            <a:ext cx="13668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rgbClr val="E26F08"/>
                </a:solidFill>
                <a:latin typeface="Comic Sans MS"/>
                <a:cs typeface="Comic Sans MS"/>
              </a:rPr>
              <a:t>Pl. </a:t>
            </a: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+ N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3276600" y="3357563"/>
            <a:ext cx="13668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rgbClr val="E26F08"/>
                </a:solidFill>
                <a:latin typeface="Comic Sans MS"/>
                <a:cs typeface="Comic Sans MS"/>
              </a:rPr>
              <a:t>M</a:t>
            </a: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 + A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3348038" y="4437063"/>
            <a:ext cx="13684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rgbClr val="E26F08"/>
                </a:solidFill>
                <a:latin typeface="Comic Sans MS"/>
                <a:cs typeface="Comic Sans MS"/>
              </a:rPr>
              <a:t>M</a:t>
            </a: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 + D</a:t>
            </a:r>
          </a:p>
        </p:txBody>
      </p:sp>
      <p:sp>
        <p:nvSpPr>
          <p:cNvPr id="24" name="ZoneTexte 23"/>
          <p:cNvSpPr txBox="1"/>
          <p:nvPr/>
        </p:nvSpPr>
        <p:spPr>
          <a:xfrm>
            <a:off x="1908175" y="5589588"/>
            <a:ext cx="13684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rgbClr val="E26F08"/>
                </a:solidFill>
                <a:latin typeface="Comic Sans MS"/>
                <a:cs typeface="Comic Sans MS"/>
              </a:rPr>
              <a:t>F</a:t>
            </a: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 + A</a:t>
            </a:r>
          </a:p>
        </p:txBody>
      </p:sp>
      <p:sp>
        <p:nvSpPr>
          <p:cNvPr id="11" name="Forme libre 10"/>
          <p:cNvSpPr/>
          <p:nvPr/>
        </p:nvSpPr>
        <p:spPr>
          <a:xfrm>
            <a:off x="2411413" y="2276475"/>
            <a:ext cx="1012825" cy="311150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chemeClr val="accent5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25" name="Connecteur droit 24"/>
          <p:cNvCxnSpPr/>
          <p:nvPr/>
        </p:nvCxnSpPr>
        <p:spPr>
          <a:xfrm>
            <a:off x="2166938" y="2276475"/>
            <a:ext cx="358775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Forme libre 26"/>
          <p:cNvSpPr/>
          <p:nvPr/>
        </p:nvSpPr>
        <p:spPr>
          <a:xfrm>
            <a:off x="4551363" y="2276475"/>
            <a:ext cx="812800" cy="327025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31" name="Connecteur droit 30"/>
          <p:cNvCxnSpPr/>
          <p:nvPr/>
        </p:nvCxnSpPr>
        <p:spPr>
          <a:xfrm>
            <a:off x="3708400" y="2276475"/>
            <a:ext cx="4464050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Forme libre 34"/>
          <p:cNvSpPr/>
          <p:nvPr/>
        </p:nvSpPr>
        <p:spPr>
          <a:xfrm>
            <a:off x="2424113" y="3357563"/>
            <a:ext cx="855662" cy="358775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chemeClr val="accent5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36" name="Connecteur droit 35"/>
          <p:cNvCxnSpPr/>
          <p:nvPr/>
        </p:nvCxnSpPr>
        <p:spPr>
          <a:xfrm>
            <a:off x="2225675" y="3357563"/>
            <a:ext cx="360363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Forme libre 42"/>
          <p:cNvSpPr/>
          <p:nvPr/>
        </p:nvSpPr>
        <p:spPr>
          <a:xfrm>
            <a:off x="4264025" y="3429000"/>
            <a:ext cx="523875" cy="215900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44" name="Connecteur droit 43"/>
          <p:cNvCxnSpPr/>
          <p:nvPr/>
        </p:nvCxnSpPr>
        <p:spPr>
          <a:xfrm>
            <a:off x="3419475" y="3355975"/>
            <a:ext cx="1800225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Forme libre 44"/>
          <p:cNvSpPr/>
          <p:nvPr/>
        </p:nvSpPr>
        <p:spPr>
          <a:xfrm>
            <a:off x="2466975" y="4437063"/>
            <a:ext cx="809625" cy="287337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chemeClr val="accent5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46" name="Connecteur droit 45"/>
          <p:cNvCxnSpPr/>
          <p:nvPr/>
        </p:nvCxnSpPr>
        <p:spPr>
          <a:xfrm>
            <a:off x="2268538" y="4437063"/>
            <a:ext cx="358775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Forme libre 46"/>
          <p:cNvSpPr/>
          <p:nvPr/>
        </p:nvSpPr>
        <p:spPr>
          <a:xfrm>
            <a:off x="4356100" y="4508500"/>
            <a:ext cx="812800" cy="254000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48" name="Connecteur droit 47"/>
          <p:cNvCxnSpPr/>
          <p:nvPr/>
        </p:nvCxnSpPr>
        <p:spPr>
          <a:xfrm>
            <a:off x="3563938" y="4437063"/>
            <a:ext cx="3600450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Forme libre 48"/>
          <p:cNvSpPr/>
          <p:nvPr/>
        </p:nvSpPr>
        <p:spPr>
          <a:xfrm>
            <a:off x="1187450" y="5662613"/>
            <a:ext cx="766763" cy="287337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chemeClr val="accent5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50" name="Connecteur droit 49"/>
          <p:cNvCxnSpPr/>
          <p:nvPr/>
        </p:nvCxnSpPr>
        <p:spPr>
          <a:xfrm>
            <a:off x="1042988" y="5589588"/>
            <a:ext cx="360362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Forme libre 50"/>
          <p:cNvSpPr/>
          <p:nvPr/>
        </p:nvSpPr>
        <p:spPr>
          <a:xfrm>
            <a:off x="2843213" y="5732463"/>
            <a:ext cx="523875" cy="217487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52" name="Connecteur droit 51"/>
          <p:cNvCxnSpPr/>
          <p:nvPr/>
        </p:nvCxnSpPr>
        <p:spPr>
          <a:xfrm>
            <a:off x="2124075" y="5588000"/>
            <a:ext cx="2519363" cy="1588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Down Arrow 1"/>
          <p:cNvSpPr/>
          <p:nvPr/>
        </p:nvSpPr>
        <p:spPr>
          <a:xfrm>
            <a:off x="2268538" y="36513"/>
            <a:ext cx="574675" cy="1412875"/>
          </a:xfrm>
          <a:prstGeom prst="downArrow">
            <a:avLst>
              <a:gd name="adj1" fmla="val 50000"/>
              <a:gd name="adj2" fmla="val 64379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en-US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/>
                <a:cs typeface="Chalkboard"/>
              </a:rPr>
              <a:t>Genre</a:t>
            </a:r>
          </a:p>
        </p:txBody>
      </p:sp>
      <p:sp>
        <p:nvSpPr>
          <p:cNvPr id="33" name="Up Ribbon 5"/>
          <p:cNvSpPr/>
          <p:nvPr/>
        </p:nvSpPr>
        <p:spPr>
          <a:xfrm>
            <a:off x="2124075" y="1557338"/>
            <a:ext cx="1439863" cy="358775"/>
          </a:xfrm>
          <a:prstGeom prst="ribbon2">
            <a:avLst>
              <a:gd name="adj1" fmla="val 12832"/>
              <a:gd name="adj2" fmla="val 75000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 err="1">
                <a:latin typeface="Chalkboard"/>
                <a:cs typeface="Chalkboard"/>
              </a:rPr>
              <a:t>Antécédent</a:t>
            </a:r>
            <a:endParaRPr lang="en-US" sz="1400" dirty="0">
              <a:latin typeface="Chalkboard"/>
              <a:cs typeface="Chalkboard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7451725" y="4005263"/>
            <a:ext cx="504825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844675"/>
            <a:ext cx="7618413" cy="37449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CH" sz="2000" dirty="0">
                <a:solidFill>
                  <a:srgbClr val="FFFFFF"/>
                </a:solidFill>
                <a:latin typeface="Comic Sans MS" charset="0"/>
              </a:rPr>
              <a:t>Hier sind </a:t>
            </a:r>
            <a:r>
              <a:rPr lang="de-DE" sz="2000" dirty="0">
                <a:solidFill>
                  <a:schemeClr val="accent5"/>
                </a:solidFill>
                <a:latin typeface="Comic Sans MS" charset="0"/>
              </a:rPr>
              <a:t>die Arbeiter</a:t>
            </a:r>
            <a:r>
              <a:rPr lang="de-DE" sz="2000" dirty="0">
                <a:latin typeface="Comic Sans MS" charset="0"/>
              </a:rPr>
              <a:t>, </a:t>
            </a:r>
            <a:r>
              <a:rPr lang="de-DE" sz="2000" dirty="0">
                <a:solidFill>
                  <a:schemeClr val="accent1"/>
                </a:solidFill>
                <a:latin typeface="Comic Sans MS" charset="0"/>
              </a:rPr>
              <a:t>die mit dem Chef gesprochen haben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 smtClean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Wie heißt </a:t>
            </a:r>
            <a:r>
              <a:rPr lang="de-DE" sz="2000" dirty="0">
                <a:solidFill>
                  <a:srgbClr val="E26F08"/>
                </a:solidFill>
                <a:latin typeface="Comic Sans MS" charset="0"/>
              </a:rPr>
              <a:t>der Beruf</a:t>
            </a:r>
            <a:r>
              <a:rPr lang="de-DE" sz="2000" dirty="0">
                <a:latin typeface="Comic Sans MS" charset="0"/>
              </a:rPr>
              <a:t>, </a:t>
            </a:r>
            <a:r>
              <a:rPr lang="de-DE" sz="2000" dirty="0">
                <a:solidFill>
                  <a:schemeClr val="accent1"/>
                </a:solidFill>
                <a:latin typeface="Comic Sans MS" charset="0"/>
              </a:rPr>
              <a:t>den du ausübst</a:t>
            </a:r>
            <a:r>
              <a:rPr lang="de-DE" sz="2000" dirty="0">
                <a:latin typeface="Comic Sans MS" charset="0"/>
              </a:rPr>
              <a:t>?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 smtClean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Ich suche </a:t>
            </a:r>
            <a:r>
              <a:rPr lang="de-DE" sz="2000" dirty="0">
                <a:solidFill>
                  <a:srgbClr val="E26F08"/>
                </a:solidFill>
                <a:latin typeface="Comic Sans MS" charset="0"/>
              </a:rPr>
              <a:t>den Mann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, </a:t>
            </a:r>
            <a:r>
              <a:rPr lang="de-DE" sz="2000" dirty="0">
                <a:solidFill>
                  <a:srgbClr val="F2D908"/>
                </a:solidFill>
                <a:latin typeface="Comic Sans MS" charset="0"/>
              </a:rPr>
              <a:t>dem ich </a:t>
            </a:r>
            <a:r>
              <a:rPr lang="de-DE" sz="2000" dirty="0" smtClean="0">
                <a:solidFill>
                  <a:srgbClr val="F2D908"/>
                </a:solidFill>
                <a:latin typeface="Comic Sans MS" charset="0"/>
              </a:rPr>
              <a:t>meinen Lebenslauf </a:t>
            </a:r>
            <a:r>
              <a:rPr lang="de-DE" sz="2000" dirty="0">
                <a:solidFill>
                  <a:srgbClr val="F2D908"/>
                </a:solidFill>
                <a:latin typeface="Comic Sans MS" charset="0"/>
              </a:rPr>
              <a:t>geben soll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 smtClean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E26F08"/>
                </a:solidFill>
                <a:latin typeface="Comic Sans MS" charset="0"/>
              </a:rPr>
              <a:t>Die Frau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, </a:t>
            </a:r>
            <a:r>
              <a:rPr lang="de-DE" sz="2000" dirty="0" smtClean="0">
                <a:solidFill>
                  <a:srgbClr val="F2D908"/>
                </a:solidFill>
                <a:latin typeface="Comic Sans MS" charset="0"/>
              </a:rPr>
              <a:t>mit der Frank spricht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</a:rPr>
              <a:t>,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ist unsere Direktorin.</a:t>
            </a:r>
          </a:p>
        </p:txBody>
      </p:sp>
      <p:sp>
        <p:nvSpPr>
          <p:cNvPr id="7" name="Rectangle 6"/>
          <p:cNvSpPr/>
          <p:nvPr/>
        </p:nvSpPr>
        <p:spPr>
          <a:xfrm>
            <a:off x="3779838" y="1844675"/>
            <a:ext cx="431800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3492500" y="2925763"/>
            <a:ext cx="503238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3478213" y="4005263"/>
            <a:ext cx="574675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598738" y="5157788"/>
            <a:ext cx="431800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7280275" y="1844675"/>
            <a:ext cx="792163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4356100" y="2925763"/>
            <a:ext cx="936625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3852863" y="5157788"/>
            <a:ext cx="935037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3492500" y="2276475"/>
            <a:ext cx="13668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rgbClr val="E26F08"/>
                </a:solidFill>
                <a:latin typeface="Comic Sans MS"/>
                <a:cs typeface="Comic Sans MS"/>
              </a:rPr>
              <a:t>Pl. </a:t>
            </a: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+ N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3276600" y="3357563"/>
            <a:ext cx="13668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rgbClr val="E26F08"/>
                </a:solidFill>
                <a:latin typeface="Comic Sans MS"/>
                <a:cs typeface="Comic Sans MS"/>
              </a:rPr>
              <a:t>M</a:t>
            </a: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 + A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3348038" y="4437063"/>
            <a:ext cx="13684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rgbClr val="E26F08"/>
                </a:solidFill>
                <a:latin typeface="Comic Sans MS"/>
                <a:cs typeface="Comic Sans MS"/>
              </a:rPr>
              <a:t>M</a:t>
            </a: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 + D</a:t>
            </a:r>
          </a:p>
        </p:txBody>
      </p:sp>
      <p:sp>
        <p:nvSpPr>
          <p:cNvPr id="24" name="ZoneTexte 23"/>
          <p:cNvSpPr txBox="1"/>
          <p:nvPr/>
        </p:nvSpPr>
        <p:spPr>
          <a:xfrm>
            <a:off x="1908175" y="5589588"/>
            <a:ext cx="13684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rgbClr val="E26F08"/>
                </a:solidFill>
                <a:latin typeface="Comic Sans MS"/>
                <a:cs typeface="Comic Sans MS"/>
              </a:rPr>
              <a:t>F</a:t>
            </a: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 + A</a:t>
            </a:r>
          </a:p>
        </p:txBody>
      </p:sp>
      <p:sp>
        <p:nvSpPr>
          <p:cNvPr id="11" name="Forme libre 10"/>
          <p:cNvSpPr/>
          <p:nvPr/>
        </p:nvSpPr>
        <p:spPr>
          <a:xfrm>
            <a:off x="2411413" y="2276475"/>
            <a:ext cx="1012825" cy="311150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chemeClr val="accent5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25" name="Connecteur droit 24"/>
          <p:cNvCxnSpPr/>
          <p:nvPr/>
        </p:nvCxnSpPr>
        <p:spPr>
          <a:xfrm>
            <a:off x="2166938" y="2276475"/>
            <a:ext cx="358775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Forme libre 26"/>
          <p:cNvSpPr/>
          <p:nvPr/>
        </p:nvSpPr>
        <p:spPr>
          <a:xfrm>
            <a:off x="4551363" y="2276475"/>
            <a:ext cx="812800" cy="327025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31" name="Connecteur droit 30"/>
          <p:cNvCxnSpPr/>
          <p:nvPr/>
        </p:nvCxnSpPr>
        <p:spPr>
          <a:xfrm>
            <a:off x="3708400" y="2276475"/>
            <a:ext cx="4464050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Forme libre 34"/>
          <p:cNvSpPr/>
          <p:nvPr/>
        </p:nvSpPr>
        <p:spPr>
          <a:xfrm>
            <a:off x="2424113" y="3357563"/>
            <a:ext cx="855662" cy="358775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chemeClr val="accent5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36" name="Connecteur droit 35"/>
          <p:cNvCxnSpPr/>
          <p:nvPr/>
        </p:nvCxnSpPr>
        <p:spPr>
          <a:xfrm>
            <a:off x="2225675" y="3357563"/>
            <a:ext cx="360363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Forme libre 42"/>
          <p:cNvSpPr/>
          <p:nvPr/>
        </p:nvSpPr>
        <p:spPr>
          <a:xfrm>
            <a:off x="4264025" y="3429000"/>
            <a:ext cx="523875" cy="215900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44" name="Connecteur droit 43"/>
          <p:cNvCxnSpPr/>
          <p:nvPr/>
        </p:nvCxnSpPr>
        <p:spPr>
          <a:xfrm>
            <a:off x="3419475" y="3355975"/>
            <a:ext cx="1800225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5" name="Forme libre 44"/>
          <p:cNvSpPr/>
          <p:nvPr/>
        </p:nvSpPr>
        <p:spPr>
          <a:xfrm>
            <a:off x="2466975" y="4437063"/>
            <a:ext cx="809625" cy="287337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chemeClr val="accent5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46" name="Connecteur droit 45"/>
          <p:cNvCxnSpPr/>
          <p:nvPr/>
        </p:nvCxnSpPr>
        <p:spPr>
          <a:xfrm>
            <a:off x="2268538" y="4437063"/>
            <a:ext cx="358775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Forme libre 46"/>
          <p:cNvSpPr/>
          <p:nvPr/>
        </p:nvSpPr>
        <p:spPr>
          <a:xfrm>
            <a:off x="4356100" y="4508500"/>
            <a:ext cx="812800" cy="254000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48" name="Connecteur droit 47"/>
          <p:cNvCxnSpPr/>
          <p:nvPr/>
        </p:nvCxnSpPr>
        <p:spPr>
          <a:xfrm>
            <a:off x="3563938" y="4437063"/>
            <a:ext cx="3600450" cy="0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9" name="Forme libre 48"/>
          <p:cNvSpPr/>
          <p:nvPr/>
        </p:nvSpPr>
        <p:spPr>
          <a:xfrm>
            <a:off x="1187450" y="5662613"/>
            <a:ext cx="766763" cy="287337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chemeClr val="accent5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50" name="Connecteur droit 49"/>
          <p:cNvCxnSpPr/>
          <p:nvPr/>
        </p:nvCxnSpPr>
        <p:spPr>
          <a:xfrm>
            <a:off x="1042988" y="5589588"/>
            <a:ext cx="360362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Forme libre 50"/>
          <p:cNvSpPr/>
          <p:nvPr/>
        </p:nvSpPr>
        <p:spPr>
          <a:xfrm>
            <a:off x="2843213" y="5732463"/>
            <a:ext cx="523875" cy="217487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rgbClr val="0D8BE6"/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52" name="Connecteur droit 51"/>
          <p:cNvCxnSpPr/>
          <p:nvPr/>
        </p:nvCxnSpPr>
        <p:spPr>
          <a:xfrm>
            <a:off x="2124075" y="5588000"/>
            <a:ext cx="2592388" cy="1588"/>
          </a:xfrm>
          <a:prstGeom prst="line">
            <a:avLst/>
          </a:prstGeom>
          <a:ln>
            <a:solidFill>
              <a:srgbClr val="0D8BE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Down Arrow 1"/>
          <p:cNvSpPr/>
          <p:nvPr/>
        </p:nvSpPr>
        <p:spPr>
          <a:xfrm>
            <a:off x="2268538" y="36513"/>
            <a:ext cx="574675" cy="1412875"/>
          </a:xfrm>
          <a:prstGeom prst="downArrow">
            <a:avLst>
              <a:gd name="adj1" fmla="val 50000"/>
              <a:gd name="adj2" fmla="val 64379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en-US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/>
                <a:cs typeface="Chalkboard"/>
              </a:rPr>
              <a:t>Genre</a:t>
            </a:r>
          </a:p>
        </p:txBody>
      </p:sp>
      <p:sp>
        <p:nvSpPr>
          <p:cNvPr id="33" name="Up Ribbon 5"/>
          <p:cNvSpPr/>
          <p:nvPr/>
        </p:nvSpPr>
        <p:spPr>
          <a:xfrm>
            <a:off x="2124075" y="1557338"/>
            <a:ext cx="1439863" cy="358775"/>
          </a:xfrm>
          <a:prstGeom prst="ribbon2">
            <a:avLst>
              <a:gd name="adj1" fmla="val 12832"/>
              <a:gd name="adj2" fmla="val 75000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 err="1">
                <a:latin typeface="Chalkboard"/>
                <a:cs typeface="Chalkboard"/>
              </a:rPr>
              <a:t>Antécédent</a:t>
            </a:r>
            <a:endParaRPr lang="en-US" sz="1400" dirty="0">
              <a:latin typeface="Chalkboard"/>
              <a:cs typeface="Chalkboard"/>
            </a:endParaRPr>
          </a:p>
        </p:txBody>
      </p:sp>
      <p:sp>
        <p:nvSpPr>
          <p:cNvPr id="34" name="Down Arrow 3"/>
          <p:cNvSpPr/>
          <p:nvPr/>
        </p:nvSpPr>
        <p:spPr>
          <a:xfrm>
            <a:off x="4859338" y="115888"/>
            <a:ext cx="576262" cy="1412875"/>
          </a:xfrm>
          <a:prstGeom prst="downArrow">
            <a:avLst>
              <a:gd name="adj1" fmla="val 50000"/>
              <a:gd name="adj2" fmla="val 6437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en-US" b="1" dirty="0" err="1">
                <a:solidFill>
                  <a:schemeClr val="bg1">
                    <a:lumMod val="50000"/>
                    <a:lumOff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/>
                <a:cs typeface="Chalkboard"/>
              </a:rPr>
              <a:t>Cas</a:t>
            </a:r>
            <a:endParaRPr lang="en-US" b="1" dirty="0">
              <a:solidFill>
                <a:schemeClr val="bg1">
                  <a:lumMod val="50000"/>
                  <a:lumOff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/>
              <a:cs typeface="Chalkboard"/>
            </a:endParaRPr>
          </a:p>
        </p:txBody>
      </p:sp>
      <p:sp>
        <p:nvSpPr>
          <p:cNvPr id="37" name="Up Ribbon 2"/>
          <p:cNvSpPr/>
          <p:nvPr/>
        </p:nvSpPr>
        <p:spPr>
          <a:xfrm>
            <a:off x="3995738" y="1557338"/>
            <a:ext cx="4105275" cy="287337"/>
          </a:xfrm>
          <a:prstGeom prst="ribbon2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bg1">
                    <a:lumMod val="50000"/>
                    <a:lumOff val="50000"/>
                  </a:schemeClr>
                </a:solidFill>
                <a:latin typeface="Chalkboard"/>
                <a:cs typeface="Chalkboard"/>
              </a:rPr>
              <a:t>Phrase relative</a:t>
            </a:r>
          </a:p>
        </p:txBody>
      </p:sp>
      <p:sp>
        <p:nvSpPr>
          <p:cNvPr id="38" name="Rectangle 37"/>
          <p:cNvSpPr/>
          <p:nvPr/>
        </p:nvSpPr>
        <p:spPr>
          <a:xfrm>
            <a:off x="7451725" y="4005263"/>
            <a:ext cx="504825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" name="Connecteur droit 30"/>
          <p:cNvCxnSpPr/>
          <p:nvPr/>
        </p:nvCxnSpPr>
        <p:spPr>
          <a:xfrm>
            <a:off x="3708400" y="2276475"/>
            <a:ext cx="4464050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Connecteur droit 43"/>
          <p:cNvCxnSpPr/>
          <p:nvPr/>
        </p:nvCxnSpPr>
        <p:spPr>
          <a:xfrm>
            <a:off x="3419475" y="3355975"/>
            <a:ext cx="1800225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Connecteur droit 47"/>
          <p:cNvCxnSpPr/>
          <p:nvPr/>
        </p:nvCxnSpPr>
        <p:spPr>
          <a:xfrm>
            <a:off x="3563938" y="4437063"/>
            <a:ext cx="3600450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Connecteur droit 51"/>
          <p:cNvCxnSpPr>
            <a:endCxn id="6146" idx="2"/>
          </p:cNvCxnSpPr>
          <p:nvPr/>
        </p:nvCxnSpPr>
        <p:spPr>
          <a:xfrm>
            <a:off x="2124075" y="5588000"/>
            <a:ext cx="2600325" cy="1588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146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914400" y="1844675"/>
            <a:ext cx="7618413" cy="374491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fr-CH" sz="2000" dirty="0">
                <a:solidFill>
                  <a:srgbClr val="FFFFFF"/>
                </a:solidFill>
                <a:latin typeface="Comic Sans MS" charset="0"/>
              </a:rPr>
              <a:t>Hier sind </a:t>
            </a:r>
            <a:r>
              <a:rPr lang="de-DE" sz="2000" dirty="0">
                <a:solidFill>
                  <a:schemeClr val="accent5"/>
                </a:solidFill>
                <a:latin typeface="Comic Sans MS" charset="0"/>
              </a:rPr>
              <a:t>die Arbeiter</a:t>
            </a:r>
            <a:r>
              <a:rPr lang="de-DE" sz="2000" dirty="0">
                <a:latin typeface="Comic Sans MS" charset="0"/>
              </a:rPr>
              <a:t>, </a:t>
            </a:r>
            <a:r>
              <a:rPr lang="de-DE" sz="2000" dirty="0">
                <a:solidFill>
                  <a:schemeClr val="accent1"/>
                </a:solidFill>
                <a:latin typeface="Comic Sans MS" charset="0"/>
              </a:rPr>
              <a:t>die mit dem Chef gesprochen haben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 smtClean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Wie heißt </a:t>
            </a:r>
            <a:r>
              <a:rPr lang="de-DE" sz="2000" dirty="0">
                <a:solidFill>
                  <a:srgbClr val="E26F08"/>
                </a:solidFill>
                <a:latin typeface="Comic Sans MS" charset="0"/>
              </a:rPr>
              <a:t>der Beruf</a:t>
            </a:r>
            <a:r>
              <a:rPr lang="de-DE" sz="2000" dirty="0">
                <a:latin typeface="Comic Sans MS" charset="0"/>
              </a:rPr>
              <a:t>, </a:t>
            </a:r>
            <a:r>
              <a:rPr lang="de-DE" sz="2000" dirty="0">
                <a:solidFill>
                  <a:schemeClr val="accent1"/>
                </a:solidFill>
                <a:latin typeface="Comic Sans MS" charset="0"/>
              </a:rPr>
              <a:t>den du ausübst</a:t>
            </a:r>
            <a:r>
              <a:rPr lang="de-DE" sz="2000" dirty="0">
                <a:latin typeface="Comic Sans MS" charset="0"/>
              </a:rPr>
              <a:t>?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 smtClean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Ich suche </a:t>
            </a:r>
            <a:r>
              <a:rPr lang="de-DE" sz="2000" dirty="0">
                <a:solidFill>
                  <a:srgbClr val="E26F08"/>
                </a:solidFill>
                <a:latin typeface="Comic Sans MS" charset="0"/>
              </a:rPr>
              <a:t>den Mann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, </a:t>
            </a:r>
            <a:r>
              <a:rPr lang="de-DE" sz="2000" dirty="0">
                <a:solidFill>
                  <a:srgbClr val="F2D908"/>
                </a:solidFill>
                <a:latin typeface="Comic Sans MS" charset="0"/>
              </a:rPr>
              <a:t>dem ich </a:t>
            </a:r>
            <a:r>
              <a:rPr lang="de-DE" sz="2000" dirty="0" smtClean="0">
                <a:solidFill>
                  <a:srgbClr val="F2D908"/>
                </a:solidFill>
                <a:latin typeface="Comic Sans MS" charset="0"/>
              </a:rPr>
              <a:t>meinen Lebenslauf </a:t>
            </a:r>
            <a:r>
              <a:rPr lang="de-DE" sz="2000" dirty="0">
                <a:solidFill>
                  <a:srgbClr val="F2D908"/>
                </a:solidFill>
                <a:latin typeface="Comic Sans MS" charset="0"/>
              </a:rPr>
              <a:t>geben soll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.</a:t>
            </a: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 smtClean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endParaRPr lang="de-DE" sz="2000" dirty="0">
              <a:solidFill>
                <a:srgbClr val="FFFFFF"/>
              </a:solidFill>
              <a:latin typeface="Comic Sans MS" charset="0"/>
            </a:endParaRPr>
          </a:p>
          <a:p>
            <a:pPr eaLnBrk="1" fontAlgn="auto" hangingPunct="1">
              <a:spcAft>
                <a:spcPts val="0"/>
              </a:spcAft>
              <a:buFontTx/>
              <a:buNone/>
              <a:defRPr/>
            </a:pPr>
            <a:r>
              <a:rPr lang="de-DE" sz="2000" dirty="0">
                <a:solidFill>
                  <a:srgbClr val="E26F08"/>
                </a:solidFill>
                <a:latin typeface="Comic Sans MS" charset="0"/>
              </a:rPr>
              <a:t>Die Frau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, </a:t>
            </a:r>
            <a:r>
              <a:rPr lang="de-DE" sz="2000" dirty="0" smtClean="0">
                <a:solidFill>
                  <a:srgbClr val="F2D908"/>
                </a:solidFill>
                <a:latin typeface="Comic Sans MS" charset="0"/>
              </a:rPr>
              <a:t>mit der Frank spricht</a:t>
            </a:r>
            <a:r>
              <a:rPr lang="de-DE" sz="2000" dirty="0" smtClean="0">
                <a:solidFill>
                  <a:srgbClr val="FFFFFF"/>
                </a:solidFill>
                <a:latin typeface="Comic Sans MS" charset="0"/>
              </a:rPr>
              <a:t>, </a:t>
            </a:r>
            <a:r>
              <a:rPr lang="de-DE" sz="2000" dirty="0">
                <a:solidFill>
                  <a:srgbClr val="FFFFFF"/>
                </a:solidFill>
                <a:latin typeface="Comic Sans MS" charset="0"/>
              </a:rPr>
              <a:t>ist unsere Direktorin.</a:t>
            </a:r>
          </a:p>
        </p:txBody>
      </p:sp>
      <p:sp>
        <p:nvSpPr>
          <p:cNvPr id="7" name="Rectangle 6"/>
          <p:cNvSpPr/>
          <p:nvPr/>
        </p:nvSpPr>
        <p:spPr>
          <a:xfrm>
            <a:off x="3779838" y="1844675"/>
            <a:ext cx="431800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3492500" y="2925763"/>
            <a:ext cx="503238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5" name="Rectangle 14"/>
          <p:cNvSpPr/>
          <p:nvPr/>
        </p:nvSpPr>
        <p:spPr>
          <a:xfrm>
            <a:off x="3478213" y="4005263"/>
            <a:ext cx="574675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627313" y="5157788"/>
            <a:ext cx="431800" cy="431800"/>
          </a:xfrm>
          <a:prstGeom prst="rect">
            <a:avLst/>
          </a:prstGeom>
          <a:noFill/>
          <a:ln w="38100" cmpd="sng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7280275" y="1844675"/>
            <a:ext cx="792163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4356100" y="2925763"/>
            <a:ext cx="936625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7451725" y="4005263"/>
            <a:ext cx="504825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3824288" y="5157788"/>
            <a:ext cx="892175" cy="431800"/>
          </a:xfrm>
          <a:prstGeom prst="rect">
            <a:avLst/>
          </a:prstGeom>
          <a:noFill/>
          <a:ln w="38100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2" name="ZoneTexte 1"/>
          <p:cNvSpPr txBox="1"/>
          <p:nvPr/>
        </p:nvSpPr>
        <p:spPr>
          <a:xfrm>
            <a:off x="3492500" y="2276475"/>
            <a:ext cx="136683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rgbClr val="E26F08"/>
                </a:solidFill>
                <a:latin typeface="Comic Sans MS"/>
                <a:cs typeface="Comic Sans MS"/>
              </a:rPr>
              <a:t>Pl. </a:t>
            </a: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+ </a:t>
            </a:r>
            <a:r>
              <a:rPr lang="fr-FR" sz="2400" dirty="0">
                <a:solidFill>
                  <a:srgbClr val="F2D908"/>
                </a:solidFill>
                <a:latin typeface="Comic Sans MS"/>
                <a:cs typeface="Comic Sans MS"/>
              </a:rPr>
              <a:t>N</a:t>
            </a:r>
          </a:p>
        </p:txBody>
      </p:sp>
      <p:sp>
        <p:nvSpPr>
          <p:cNvPr id="22" name="ZoneTexte 21"/>
          <p:cNvSpPr txBox="1"/>
          <p:nvPr/>
        </p:nvSpPr>
        <p:spPr>
          <a:xfrm>
            <a:off x="3276600" y="3357563"/>
            <a:ext cx="1366838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rgbClr val="E26F08"/>
                </a:solidFill>
                <a:latin typeface="Comic Sans MS"/>
                <a:cs typeface="Comic Sans MS"/>
              </a:rPr>
              <a:t>M</a:t>
            </a: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 + </a:t>
            </a:r>
            <a:r>
              <a:rPr lang="fr-FR" sz="2400" dirty="0">
                <a:solidFill>
                  <a:srgbClr val="F2D908"/>
                </a:solidFill>
                <a:latin typeface="Comic Sans MS"/>
                <a:cs typeface="Comic Sans MS"/>
              </a:rPr>
              <a:t>A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3348038" y="4437063"/>
            <a:ext cx="13684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rgbClr val="E26F08"/>
                </a:solidFill>
                <a:latin typeface="Comic Sans MS"/>
                <a:cs typeface="Comic Sans MS"/>
              </a:rPr>
              <a:t>M</a:t>
            </a: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 + </a:t>
            </a:r>
            <a:r>
              <a:rPr lang="fr-FR" sz="2400" dirty="0">
                <a:solidFill>
                  <a:srgbClr val="F2D908"/>
                </a:solidFill>
                <a:latin typeface="Comic Sans MS"/>
                <a:cs typeface="Comic Sans MS"/>
              </a:rPr>
              <a:t>D</a:t>
            </a:r>
          </a:p>
        </p:txBody>
      </p:sp>
      <p:sp>
        <p:nvSpPr>
          <p:cNvPr id="24" name="ZoneTexte 23"/>
          <p:cNvSpPr txBox="1"/>
          <p:nvPr/>
        </p:nvSpPr>
        <p:spPr>
          <a:xfrm>
            <a:off x="1908175" y="5589588"/>
            <a:ext cx="1368425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sz="2400" dirty="0">
                <a:solidFill>
                  <a:srgbClr val="E26F08"/>
                </a:solidFill>
                <a:latin typeface="Comic Sans MS"/>
                <a:cs typeface="Comic Sans MS"/>
              </a:rPr>
              <a:t>F</a:t>
            </a:r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Comic Sans MS"/>
                <a:cs typeface="Comic Sans MS"/>
              </a:rPr>
              <a:t> + </a:t>
            </a:r>
            <a:r>
              <a:rPr lang="fr-FR" sz="2400" dirty="0">
                <a:solidFill>
                  <a:schemeClr val="accent1"/>
                </a:solidFill>
                <a:latin typeface="Comic Sans MS"/>
                <a:cs typeface="Comic Sans MS"/>
              </a:rPr>
              <a:t>A</a:t>
            </a:r>
          </a:p>
        </p:txBody>
      </p:sp>
      <p:sp>
        <p:nvSpPr>
          <p:cNvPr id="11" name="Forme libre 10"/>
          <p:cNvSpPr/>
          <p:nvPr/>
        </p:nvSpPr>
        <p:spPr>
          <a:xfrm>
            <a:off x="2411413" y="2276475"/>
            <a:ext cx="1012825" cy="311150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chemeClr val="accent5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25" name="Connecteur droit 24"/>
          <p:cNvCxnSpPr/>
          <p:nvPr/>
        </p:nvCxnSpPr>
        <p:spPr>
          <a:xfrm>
            <a:off x="2166938" y="2276475"/>
            <a:ext cx="358775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7" name="Forme libre 26"/>
          <p:cNvSpPr/>
          <p:nvPr/>
        </p:nvSpPr>
        <p:spPr>
          <a:xfrm>
            <a:off x="4551363" y="2276475"/>
            <a:ext cx="812800" cy="327025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chemeClr val="accent1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35" name="Forme libre 34"/>
          <p:cNvSpPr/>
          <p:nvPr/>
        </p:nvSpPr>
        <p:spPr>
          <a:xfrm>
            <a:off x="2424113" y="3357563"/>
            <a:ext cx="855662" cy="358775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chemeClr val="accent5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36" name="Connecteur droit 35"/>
          <p:cNvCxnSpPr/>
          <p:nvPr/>
        </p:nvCxnSpPr>
        <p:spPr>
          <a:xfrm>
            <a:off x="2225675" y="3357563"/>
            <a:ext cx="360363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3" name="Forme libre 42"/>
          <p:cNvSpPr/>
          <p:nvPr/>
        </p:nvSpPr>
        <p:spPr>
          <a:xfrm>
            <a:off x="4264025" y="3429000"/>
            <a:ext cx="523875" cy="215900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chemeClr val="accent1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5" name="Forme libre 44"/>
          <p:cNvSpPr/>
          <p:nvPr/>
        </p:nvSpPr>
        <p:spPr>
          <a:xfrm>
            <a:off x="2466975" y="4437063"/>
            <a:ext cx="809625" cy="287337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chemeClr val="accent5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46" name="Connecteur droit 45"/>
          <p:cNvCxnSpPr/>
          <p:nvPr/>
        </p:nvCxnSpPr>
        <p:spPr>
          <a:xfrm>
            <a:off x="2268538" y="4437063"/>
            <a:ext cx="358775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7" name="Forme libre 46"/>
          <p:cNvSpPr/>
          <p:nvPr/>
        </p:nvSpPr>
        <p:spPr>
          <a:xfrm>
            <a:off x="4356100" y="4508500"/>
            <a:ext cx="812800" cy="254000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chemeClr val="accent1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49" name="Forme libre 48"/>
          <p:cNvSpPr/>
          <p:nvPr/>
        </p:nvSpPr>
        <p:spPr>
          <a:xfrm>
            <a:off x="1187450" y="5662613"/>
            <a:ext cx="766763" cy="287337"/>
          </a:xfrm>
          <a:custGeom>
            <a:avLst/>
            <a:gdLst>
              <a:gd name="connsiteX0" fmla="*/ 856246 w 856246"/>
              <a:gd name="connsiteY0" fmla="*/ 185496 h 214856"/>
              <a:gd name="connsiteX1" fmla="*/ 156978 w 856246"/>
              <a:gd name="connsiteY1" fmla="*/ 199765 h 214856"/>
              <a:gd name="connsiteX2" fmla="*/ 0 w 856246"/>
              <a:gd name="connsiteY2" fmla="*/ 0 h 214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56246" h="214856">
                <a:moveTo>
                  <a:pt x="856246" y="185496"/>
                </a:moveTo>
                <a:cubicBezTo>
                  <a:pt x="577966" y="208088"/>
                  <a:pt x="299686" y="230681"/>
                  <a:pt x="156978" y="199765"/>
                </a:cubicBezTo>
                <a:cubicBezTo>
                  <a:pt x="14270" y="168849"/>
                  <a:pt x="0" y="0"/>
                  <a:pt x="0" y="0"/>
                </a:cubicBezTo>
              </a:path>
            </a:pathLst>
          </a:custGeom>
          <a:ln>
            <a:solidFill>
              <a:schemeClr val="accent5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cxnSp>
        <p:nvCxnSpPr>
          <p:cNvPr id="50" name="Connecteur droit 49"/>
          <p:cNvCxnSpPr/>
          <p:nvPr/>
        </p:nvCxnSpPr>
        <p:spPr>
          <a:xfrm>
            <a:off x="1042988" y="5589588"/>
            <a:ext cx="360362" cy="0"/>
          </a:xfrm>
          <a:prstGeom prst="line">
            <a:avLst/>
          </a:prstGeom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Forme libre 50"/>
          <p:cNvSpPr/>
          <p:nvPr/>
        </p:nvSpPr>
        <p:spPr>
          <a:xfrm>
            <a:off x="2843213" y="5732463"/>
            <a:ext cx="523875" cy="217487"/>
          </a:xfrm>
          <a:custGeom>
            <a:avLst/>
            <a:gdLst>
              <a:gd name="connsiteX0" fmla="*/ 0 w 813434"/>
              <a:gd name="connsiteY0" fmla="*/ 156958 h 183650"/>
              <a:gd name="connsiteX1" fmla="*/ 670726 w 813434"/>
              <a:gd name="connsiteY1" fmla="*/ 171227 h 183650"/>
              <a:gd name="connsiteX2" fmla="*/ 813434 w 813434"/>
              <a:gd name="connsiteY2" fmla="*/ 0 h 183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13434" h="183650">
                <a:moveTo>
                  <a:pt x="0" y="156958"/>
                </a:moveTo>
                <a:cubicBezTo>
                  <a:pt x="267577" y="177172"/>
                  <a:pt x="535154" y="197387"/>
                  <a:pt x="670726" y="171227"/>
                </a:cubicBezTo>
                <a:cubicBezTo>
                  <a:pt x="806298" y="145067"/>
                  <a:pt x="813434" y="0"/>
                  <a:pt x="813434" y="0"/>
                </a:cubicBezTo>
              </a:path>
            </a:pathLst>
          </a:custGeom>
          <a:ln>
            <a:solidFill>
              <a:schemeClr val="accent1">
                <a:lumMod val="60000"/>
                <a:lumOff val="40000"/>
              </a:schemeClr>
            </a:solidFill>
            <a:headEnd type="none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sp>
        <p:nvSpPr>
          <p:cNvPr id="32" name="Down Arrow 1"/>
          <p:cNvSpPr/>
          <p:nvPr/>
        </p:nvSpPr>
        <p:spPr>
          <a:xfrm>
            <a:off x="2268538" y="36513"/>
            <a:ext cx="574675" cy="1412875"/>
          </a:xfrm>
          <a:prstGeom prst="downArrow">
            <a:avLst>
              <a:gd name="adj1" fmla="val 50000"/>
              <a:gd name="adj2" fmla="val 64379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en-US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/>
                <a:cs typeface="Chalkboard"/>
              </a:rPr>
              <a:t>Genre</a:t>
            </a:r>
          </a:p>
        </p:txBody>
      </p:sp>
      <p:sp>
        <p:nvSpPr>
          <p:cNvPr id="33" name="Up Ribbon 5"/>
          <p:cNvSpPr/>
          <p:nvPr/>
        </p:nvSpPr>
        <p:spPr>
          <a:xfrm>
            <a:off x="2124075" y="1557338"/>
            <a:ext cx="1439863" cy="358775"/>
          </a:xfrm>
          <a:prstGeom prst="ribbon2">
            <a:avLst>
              <a:gd name="adj1" fmla="val 12832"/>
              <a:gd name="adj2" fmla="val 75000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dirty="0" err="1">
                <a:latin typeface="Chalkboard"/>
                <a:cs typeface="Chalkboard"/>
              </a:rPr>
              <a:t>Antécédent</a:t>
            </a:r>
            <a:endParaRPr lang="en-US" sz="1400" dirty="0">
              <a:latin typeface="Chalkboard"/>
              <a:cs typeface="Chalkboard"/>
            </a:endParaRPr>
          </a:p>
        </p:txBody>
      </p:sp>
      <p:sp>
        <p:nvSpPr>
          <p:cNvPr id="34" name="Down Arrow 3"/>
          <p:cNvSpPr/>
          <p:nvPr/>
        </p:nvSpPr>
        <p:spPr>
          <a:xfrm>
            <a:off x="4859338" y="115888"/>
            <a:ext cx="576262" cy="1412875"/>
          </a:xfrm>
          <a:prstGeom prst="downArrow">
            <a:avLst>
              <a:gd name="adj1" fmla="val 50000"/>
              <a:gd name="adj2" fmla="val 6437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en-US" b="1" dirty="0" err="1">
                <a:solidFill>
                  <a:schemeClr val="bg1">
                    <a:lumMod val="50000"/>
                    <a:lumOff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halkboard"/>
                <a:cs typeface="Chalkboard"/>
              </a:rPr>
              <a:t>Cas</a:t>
            </a:r>
            <a:endParaRPr lang="en-US" b="1" dirty="0">
              <a:solidFill>
                <a:schemeClr val="bg1">
                  <a:lumMod val="50000"/>
                  <a:lumOff val="5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halkboard"/>
              <a:cs typeface="Chalkboard"/>
            </a:endParaRPr>
          </a:p>
        </p:txBody>
      </p:sp>
      <p:sp>
        <p:nvSpPr>
          <p:cNvPr id="37" name="Up Ribbon 2"/>
          <p:cNvSpPr/>
          <p:nvPr/>
        </p:nvSpPr>
        <p:spPr>
          <a:xfrm>
            <a:off x="3995738" y="1557338"/>
            <a:ext cx="4105275" cy="287337"/>
          </a:xfrm>
          <a:prstGeom prst="ribbon2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dirty="0">
                <a:solidFill>
                  <a:schemeClr val="bg1">
                    <a:lumMod val="50000"/>
                    <a:lumOff val="50000"/>
                  </a:schemeClr>
                </a:solidFill>
                <a:latin typeface="Chalkboard"/>
                <a:cs typeface="Chalkboard"/>
              </a:rPr>
              <a:t>Phrase relative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Image 1" descr="caution-sign-clipart-Warning_caution_icon_sign_glassy_shiney_clip_art.jpg"/>
          <p:cNvPicPr>
            <a:picLocks noChangeAspect="1"/>
          </p:cNvPicPr>
          <p:nvPr/>
        </p:nvPicPr>
        <p:blipFill>
          <a:blip r:embed="rId2">
            <a:alphaModFix amt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051" y="1773237"/>
            <a:ext cx="3167874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74901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765175"/>
            <a:ext cx="8229600" cy="5184775"/>
          </a:xfrm>
        </p:spPr>
        <p:txBody>
          <a:bodyPr rtlCol="0">
            <a:normAutofit/>
          </a:bodyPr>
          <a:lstStyle/>
          <a:p>
            <a:pPr algn="ctr" eaLnBrk="1" fontAlgn="auto" hangingPunct="1">
              <a:lnSpc>
                <a:spcPct val="130000"/>
              </a:lnSpc>
              <a:spcAft>
                <a:spcPts val="0"/>
              </a:spcAft>
              <a:buFontTx/>
              <a:buNone/>
              <a:defRPr/>
            </a:pPr>
            <a:r>
              <a:rPr lang="de-DE" sz="4800" b="1" dirty="0">
                <a:latin typeface="Comic Sans MS" charset="0"/>
                <a:ea typeface="+mn-ea"/>
                <a:cs typeface="+mn-cs"/>
              </a:rPr>
              <a:t>Le </a:t>
            </a:r>
            <a:r>
              <a:rPr lang="de-DE" sz="4800" b="1" dirty="0" err="1">
                <a:latin typeface="Comic Sans MS" charset="0"/>
                <a:ea typeface="+mn-ea"/>
                <a:cs typeface="+mn-cs"/>
              </a:rPr>
              <a:t>genre</a:t>
            </a:r>
            <a:r>
              <a:rPr lang="de-DE" sz="4800" b="1" dirty="0">
                <a:latin typeface="Comic Sans MS" charset="0"/>
                <a:ea typeface="+mn-ea"/>
                <a:cs typeface="+mn-cs"/>
              </a:rPr>
              <a:t> </a:t>
            </a:r>
            <a:endParaRPr lang="de-DE" sz="4800" b="1" dirty="0" smtClean="0">
              <a:latin typeface="Comic Sans MS" charset="0"/>
              <a:ea typeface="+mn-ea"/>
              <a:cs typeface="+mn-cs"/>
            </a:endParaRPr>
          </a:p>
          <a:p>
            <a:pPr algn="ctr" eaLnBrk="1" fontAlgn="auto" hangingPunct="1">
              <a:lnSpc>
                <a:spcPct val="130000"/>
              </a:lnSpc>
              <a:spcAft>
                <a:spcPts val="0"/>
              </a:spcAft>
              <a:buFontTx/>
              <a:buNone/>
              <a:defRPr/>
            </a:pPr>
            <a:r>
              <a:rPr lang="de-DE" sz="4800" dirty="0" smtClean="0">
                <a:latin typeface="Comic Sans MS" charset="0"/>
                <a:ea typeface="+mn-ea"/>
                <a:cs typeface="+mn-cs"/>
              </a:rPr>
              <a:t>(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masc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,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fém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.,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neutre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,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pluriel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.) du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pronom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relatif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et le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genre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de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l’antécédent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sont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pareils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</a:t>
            </a:r>
            <a:endParaRPr lang="de-DE" sz="4800" dirty="0">
              <a:latin typeface="Comic Sans MS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e 2" descr="caution-sign-clipart-Warning_caution_icon_sign_glassy_shiney_clip_art.jpg"/>
          <p:cNvPicPr>
            <a:picLocks noChangeAspect="1"/>
          </p:cNvPicPr>
          <p:nvPr/>
        </p:nvPicPr>
        <p:blipFill>
          <a:blip r:embed="rId2">
            <a:alphaModFix amt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80" y="2204864"/>
            <a:ext cx="2879615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74901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765175"/>
            <a:ext cx="8229600" cy="5184775"/>
          </a:xfrm>
        </p:spPr>
        <p:txBody>
          <a:bodyPr rtlCol="0">
            <a:normAutofit/>
          </a:bodyPr>
          <a:lstStyle/>
          <a:p>
            <a:pPr algn="ctr" eaLnBrk="1" fontAlgn="auto" hangingPunct="1">
              <a:lnSpc>
                <a:spcPct val="130000"/>
              </a:lnSpc>
              <a:spcAft>
                <a:spcPts val="0"/>
              </a:spcAft>
              <a:buFontTx/>
              <a:buNone/>
              <a:defRPr/>
            </a:pPr>
            <a:r>
              <a:rPr lang="de-DE" sz="4800" b="1" dirty="0">
                <a:latin typeface="Comic Sans MS" charset="0"/>
                <a:ea typeface="+mn-ea"/>
                <a:cs typeface="+mn-cs"/>
              </a:rPr>
              <a:t>Le </a:t>
            </a:r>
            <a:r>
              <a:rPr lang="de-DE" sz="4800" b="1" dirty="0" err="1">
                <a:latin typeface="Comic Sans MS" charset="0"/>
                <a:ea typeface="+mn-ea"/>
                <a:cs typeface="+mn-cs"/>
              </a:rPr>
              <a:t>cas</a:t>
            </a:r>
            <a:r>
              <a:rPr lang="de-DE" sz="4800" b="1" dirty="0">
                <a:latin typeface="Comic Sans MS" charset="0"/>
                <a:ea typeface="+mn-ea"/>
                <a:cs typeface="+mn-cs"/>
              </a:rPr>
              <a:t> du </a:t>
            </a:r>
            <a:r>
              <a:rPr lang="de-DE" sz="4800" b="1" dirty="0" err="1">
                <a:latin typeface="Comic Sans MS" charset="0"/>
                <a:ea typeface="+mn-ea"/>
                <a:cs typeface="+mn-cs"/>
              </a:rPr>
              <a:t>pronom</a:t>
            </a:r>
            <a:r>
              <a:rPr lang="de-DE" sz="4800" b="1" dirty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800" b="1" dirty="0" err="1">
                <a:latin typeface="Comic Sans MS" charset="0"/>
                <a:ea typeface="+mn-ea"/>
                <a:cs typeface="+mn-cs"/>
              </a:rPr>
              <a:t>relatif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</a:t>
            </a:r>
            <a:endParaRPr lang="de-DE" sz="4800" dirty="0" smtClean="0">
              <a:latin typeface="Comic Sans MS" charset="0"/>
              <a:ea typeface="+mn-ea"/>
              <a:cs typeface="+mn-cs"/>
            </a:endParaRPr>
          </a:p>
          <a:p>
            <a:pPr algn="ctr" eaLnBrk="1" fontAlgn="auto" hangingPunct="1">
              <a:lnSpc>
                <a:spcPct val="130000"/>
              </a:lnSpc>
              <a:spcAft>
                <a:spcPts val="0"/>
              </a:spcAft>
              <a:buFontTx/>
              <a:buNone/>
              <a:defRPr/>
            </a:pPr>
            <a:r>
              <a:rPr lang="de-DE" sz="4800" dirty="0" err="1" smtClean="0">
                <a:latin typeface="Comic Sans MS" charset="0"/>
                <a:ea typeface="+mn-ea"/>
                <a:cs typeface="+mn-cs"/>
              </a:rPr>
              <a:t>dépend</a:t>
            </a:r>
            <a:r>
              <a:rPr lang="de-DE" sz="4800" dirty="0" smtClean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du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verbe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dans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la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phrase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relative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ou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de la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préposition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qui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se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trouve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devant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le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pronom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800" dirty="0" err="1">
                <a:latin typeface="Comic Sans MS" charset="0"/>
                <a:ea typeface="+mn-ea"/>
                <a:cs typeface="+mn-cs"/>
              </a:rPr>
              <a:t>relatif</a:t>
            </a:r>
            <a:r>
              <a:rPr lang="de-DE" sz="4800" dirty="0">
                <a:latin typeface="Comic Sans MS" charset="0"/>
                <a:ea typeface="+mn-ea"/>
                <a:cs typeface="+mn-cs"/>
              </a:rPr>
              <a:t>. </a:t>
            </a:r>
            <a:endParaRPr lang="de-DE" sz="4800" dirty="0" smtClean="0">
              <a:latin typeface="Comic Sans MS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e 2" descr="caution-sign-clipart-Warning_caution_icon_sign_glassy_shiney_clip_art.jpg"/>
          <p:cNvPicPr>
            <a:picLocks noChangeAspect="1"/>
          </p:cNvPicPr>
          <p:nvPr/>
        </p:nvPicPr>
        <p:blipFill>
          <a:blip r:embed="rId2">
            <a:alphaModFix amt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3842" y="1665002"/>
            <a:ext cx="3384291" cy="3385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>
                    <a:alpha val="74901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765175"/>
            <a:ext cx="8229600" cy="5184775"/>
          </a:xfrm>
        </p:spPr>
        <p:txBody>
          <a:bodyPr rtlCol="0">
            <a:normAutofit/>
          </a:bodyPr>
          <a:lstStyle/>
          <a:p>
            <a:pPr algn="ctr" eaLnBrk="1" fontAlgn="auto" hangingPunct="1">
              <a:lnSpc>
                <a:spcPct val="130000"/>
              </a:lnSpc>
              <a:spcAft>
                <a:spcPts val="0"/>
              </a:spcAft>
              <a:buFontTx/>
              <a:buNone/>
              <a:defRPr/>
            </a:pPr>
            <a:endParaRPr lang="de-DE" sz="4400" dirty="0" smtClean="0">
              <a:latin typeface="Comic Sans MS" charset="0"/>
              <a:ea typeface="+mn-ea"/>
              <a:cs typeface="+mn-cs"/>
            </a:endParaRPr>
          </a:p>
          <a:p>
            <a:pPr algn="ctr" eaLnBrk="1" fontAlgn="auto" hangingPunct="1">
              <a:lnSpc>
                <a:spcPct val="130000"/>
              </a:lnSpc>
              <a:spcAft>
                <a:spcPts val="0"/>
              </a:spcAft>
              <a:buFontTx/>
              <a:buNone/>
              <a:defRPr/>
            </a:pPr>
            <a:r>
              <a:rPr lang="de-DE" sz="4400" dirty="0" err="1" smtClean="0">
                <a:latin typeface="Comic Sans MS" charset="0"/>
                <a:ea typeface="+mn-ea"/>
                <a:cs typeface="+mn-cs"/>
              </a:rPr>
              <a:t>une</a:t>
            </a:r>
            <a:r>
              <a:rPr lang="de-DE" sz="4400" dirty="0" smtClean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400" dirty="0" err="1">
                <a:latin typeface="Comic Sans MS" charset="0"/>
                <a:ea typeface="+mn-ea"/>
                <a:cs typeface="+mn-cs"/>
              </a:rPr>
              <a:t>phrase</a:t>
            </a:r>
            <a:r>
              <a:rPr lang="de-DE" sz="4400" dirty="0">
                <a:latin typeface="Comic Sans MS" charset="0"/>
                <a:ea typeface="+mn-ea"/>
                <a:cs typeface="+mn-cs"/>
              </a:rPr>
              <a:t> relative </a:t>
            </a:r>
            <a:r>
              <a:rPr lang="de-DE" sz="4400" dirty="0" err="1">
                <a:latin typeface="Comic Sans MS" charset="0"/>
                <a:ea typeface="+mn-ea"/>
                <a:cs typeface="+mn-cs"/>
              </a:rPr>
              <a:t>est</a:t>
            </a:r>
            <a:r>
              <a:rPr lang="de-DE" sz="4400" dirty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400" dirty="0" err="1">
                <a:latin typeface="Comic Sans MS" charset="0"/>
                <a:ea typeface="+mn-ea"/>
                <a:cs typeface="+mn-cs"/>
              </a:rPr>
              <a:t>une</a:t>
            </a:r>
            <a:r>
              <a:rPr lang="de-DE" sz="4400" dirty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400" b="1" dirty="0" err="1">
                <a:latin typeface="Comic Sans MS" charset="0"/>
                <a:ea typeface="+mn-ea"/>
                <a:cs typeface="+mn-cs"/>
              </a:rPr>
              <a:t>phrase</a:t>
            </a:r>
            <a:r>
              <a:rPr lang="de-DE" sz="4400" b="1" dirty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400" b="1" dirty="0" err="1">
                <a:latin typeface="Comic Sans MS" charset="0"/>
                <a:ea typeface="+mn-ea"/>
                <a:cs typeface="+mn-cs"/>
              </a:rPr>
              <a:t>subordonnée</a:t>
            </a:r>
            <a:r>
              <a:rPr lang="de-DE" sz="4400" b="1" dirty="0">
                <a:latin typeface="Comic Sans MS" charset="0"/>
                <a:ea typeface="+mn-ea"/>
                <a:cs typeface="+mn-cs"/>
              </a:rPr>
              <a:t> </a:t>
            </a:r>
            <a:r>
              <a:rPr lang="de-DE" sz="4400" dirty="0">
                <a:latin typeface="Comic Sans MS" charset="0"/>
                <a:ea typeface="+mn-ea"/>
                <a:cs typeface="+mn-cs"/>
              </a:rPr>
              <a:t/>
            </a:r>
            <a:br>
              <a:rPr lang="de-DE" sz="4400" dirty="0">
                <a:latin typeface="Comic Sans MS" charset="0"/>
                <a:ea typeface="+mn-ea"/>
                <a:cs typeface="+mn-cs"/>
              </a:rPr>
            </a:br>
            <a:r>
              <a:rPr lang="de-DE" sz="4400" b="1" dirty="0" err="1" smtClean="0">
                <a:latin typeface="Comic Sans MS" charset="0"/>
                <a:ea typeface="+mn-ea"/>
                <a:cs typeface="+mn-cs"/>
              </a:rPr>
              <a:t>virgule</a:t>
            </a:r>
            <a:r>
              <a:rPr lang="de-DE" sz="4400" b="1" dirty="0" smtClean="0">
                <a:latin typeface="Comic Sans MS" charset="0"/>
                <a:ea typeface="+mn-ea"/>
                <a:cs typeface="+mn-cs"/>
              </a:rPr>
              <a:t> </a:t>
            </a:r>
          </a:p>
          <a:p>
            <a:pPr algn="ctr" eaLnBrk="1" fontAlgn="auto" hangingPunct="1">
              <a:lnSpc>
                <a:spcPct val="130000"/>
              </a:lnSpc>
              <a:spcAft>
                <a:spcPts val="0"/>
              </a:spcAft>
              <a:buFontTx/>
              <a:buNone/>
              <a:defRPr/>
            </a:pPr>
            <a:r>
              <a:rPr lang="de-DE" sz="4400" b="1" dirty="0" smtClean="0">
                <a:latin typeface="Comic Sans MS" charset="0"/>
                <a:ea typeface="+mn-ea"/>
                <a:cs typeface="+mn-cs"/>
              </a:rPr>
              <a:t>+ </a:t>
            </a:r>
            <a:r>
              <a:rPr lang="de-DE" sz="4400" b="1" dirty="0" err="1">
                <a:latin typeface="Comic Sans MS" charset="0"/>
                <a:ea typeface="+mn-ea"/>
                <a:cs typeface="+mn-cs"/>
              </a:rPr>
              <a:t>verbe</a:t>
            </a:r>
            <a:r>
              <a:rPr lang="de-DE" sz="4400" b="1" dirty="0">
                <a:latin typeface="Comic Sans MS" charset="0"/>
                <a:ea typeface="+mn-ea"/>
                <a:cs typeface="+mn-cs"/>
              </a:rPr>
              <a:t> en </a:t>
            </a:r>
            <a:r>
              <a:rPr lang="de-DE" sz="4400" b="1" dirty="0" err="1">
                <a:latin typeface="Comic Sans MS" charset="0"/>
                <a:ea typeface="+mn-ea"/>
                <a:cs typeface="+mn-cs"/>
              </a:rPr>
              <a:t>fin</a:t>
            </a:r>
            <a:r>
              <a:rPr lang="de-DE" sz="4400" b="1" dirty="0">
                <a:latin typeface="Comic Sans MS" charset="0"/>
                <a:ea typeface="+mn-ea"/>
                <a:cs typeface="+mn-cs"/>
              </a:rPr>
              <a:t> de </a:t>
            </a:r>
            <a:r>
              <a:rPr lang="de-DE" sz="4400" b="1" dirty="0" err="1">
                <a:latin typeface="Comic Sans MS" charset="0"/>
                <a:ea typeface="+mn-ea"/>
                <a:cs typeface="+mn-cs"/>
              </a:rPr>
              <a:t>phrase</a:t>
            </a:r>
            <a:r>
              <a:rPr lang="de-DE" sz="4400" b="1" dirty="0">
                <a:latin typeface="Comic Sans MS" charset="0"/>
                <a:ea typeface="+mn-ea"/>
                <a:cs typeface="+mn-cs"/>
              </a:rPr>
              <a:t> </a:t>
            </a:r>
            <a:endParaRPr lang="sl-SI" sz="4400" b="1" u="sng" dirty="0">
              <a:latin typeface="Comic Sans MS" charset="0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2843213" y="4005263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chemeClr val="accent2"/>
                </a:solidFill>
                <a:latin typeface="Comic Sans MS" charset="0"/>
                <a:cs typeface="Arial" charset="0"/>
              </a:rPr>
              <a:t>DATIV</a:t>
            </a:r>
            <a:endParaRPr lang="de-DE" sz="4000" b="1">
              <a:solidFill>
                <a:schemeClr val="accent2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2843213" y="2852738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chemeClr val="accent2"/>
                </a:solidFill>
                <a:latin typeface="Comic Sans MS" charset="0"/>
                <a:cs typeface="Arial" charset="0"/>
              </a:rPr>
              <a:t>AKKUSATIV</a:t>
            </a:r>
            <a:endParaRPr lang="de-DE" sz="4000" b="1">
              <a:solidFill>
                <a:schemeClr val="accent2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2916238" y="1773238"/>
            <a:ext cx="3455987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chemeClr val="accent2"/>
                </a:solidFill>
                <a:latin typeface="Comic Sans MS" charset="0"/>
                <a:cs typeface="Arial" charset="0"/>
              </a:rPr>
              <a:t>NOMINATIV</a:t>
            </a:r>
            <a:endParaRPr lang="de-DE" sz="4000" b="1">
              <a:solidFill>
                <a:schemeClr val="accent2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476250"/>
            <a:ext cx="8183563" cy="1052513"/>
          </a:xfrm>
        </p:spPr>
        <p:txBody>
          <a:bodyPr/>
          <a:lstStyle/>
          <a:p>
            <a:pPr eaLnBrk="1" hangingPunct="1"/>
            <a:r>
              <a:rPr lang="hu-HU" b="1" dirty="0">
                <a:solidFill>
                  <a:schemeClr val="accent1"/>
                </a:solidFill>
                <a:latin typeface="Comic Sans MS" charset="0"/>
              </a:rPr>
              <a:t>MASKULINUM</a:t>
            </a:r>
            <a:endParaRPr lang="de-DE" b="1" dirty="0">
              <a:solidFill>
                <a:schemeClr val="accent1"/>
              </a:solidFill>
              <a:latin typeface="Comic Sans MS" charset="0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2843213" y="1773238"/>
            <a:ext cx="3529012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 dirty="0">
                <a:solidFill>
                  <a:schemeClr val="bg2"/>
                </a:solidFill>
                <a:latin typeface="Comic Sans MS" charset="0"/>
                <a:cs typeface="Arial" charset="0"/>
              </a:rPr>
              <a:t>DER</a:t>
            </a:r>
            <a:endParaRPr lang="de-DE" sz="4000" b="1" dirty="0">
              <a:solidFill>
                <a:schemeClr val="bg2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843213" y="2852738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 dirty="0">
                <a:solidFill>
                  <a:srgbClr val="1F497D"/>
                </a:solidFill>
                <a:latin typeface="Comic Sans MS" charset="0"/>
                <a:cs typeface="Arial" charset="0"/>
              </a:rPr>
              <a:t>DEN</a:t>
            </a:r>
            <a:endParaRPr lang="de-DE" sz="4000" b="1" dirty="0">
              <a:solidFill>
                <a:srgbClr val="1F497D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2843213" y="4005263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 dirty="0">
                <a:solidFill>
                  <a:srgbClr val="1F497D"/>
                </a:solidFill>
                <a:latin typeface="Comic Sans MS" charset="0"/>
                <a:cs typeface="Arial" charset="0"/>
              </a:rPr>
              <a:t>DEM</a:t>
            </a:r>
            <a:endParaRPr lang="de-DE" sz="4000" b="1" dirty="0">
              <a:solidFill>
                <a:srgbClr val="1F497D"/>
              </a:solidFill>
              <a:latin typeface="Comic Sans MS" charset="0"/>
              <a:cs typeface="Arial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4" grpId="0" animBg="1"/>
      <p:bldP spid="3083" grpId="0" animBg="1"/>
      <p:bldP spid="3082" grpId="0" animBg="1"/>
      <p:bldP spid="3074" grpId="0"/>
      <p:bldP spid="3076" grpId="0" animBg="1"/>
      <p:bldP spid="3078" grpId="0" animBg="1"/>
      <p:bldP spid="307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2843213" y="4005263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rgbClr val="FF0000"/>
                </a:solidFill>
                <a:latin typeface="Comic Sans MS" charset="0"/>
                <a:cs typeface="Arial" charset="0"/>
              </a:rPr>
              <a:t>DATIV</a:t>
            </a:r>
            <a:endParaRPr lang="de-DE" sz="4000" b="1">
              <a:solidFill>
                <a:srgbClr val="FF00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2843213" y="4005263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rgbClr val="FF0000"/>
                </a:solidFill>
                <a:latin typeface="Comic Sans MS" charset="0"/>
                <a:cs typeface="Arial" charset="0"/>
              </a:rPr>
              <a:t>DER</a:t>
            </a:r>
            <a:endParaRPr lang="de-DE" sz="4000" b="1">
              <a:solidFill>
                <a:srgbClr val="FF00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2843213" y="2852738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rgbClr val="FF0000"/>
                </a:solidFill>
                <a:latin typeface="Comic Sans MS" charset="0"/>
                <a:cs typeface="Arial" charset="0"/>
              </a:rPr>
              <a:t>AKKUSATIV</a:t>
            </a:r>
            <a:endParaRPr lang="de-DE" sz="4000" b="1">
              <a:solidFill>
                <a:srgbClr val="FF00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2843213" y="2852738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rgbClr val="FF0000"/>
                </a:solidFill>
                <a:latin typeface="Comic Sans MS" charset="0"/>
                <a:cs typeface="Arial" charset="0"/>
              </a:rPr>
              <a:t>DIE</a:t>
            </a:r>
            <a:endParaRPr lang="de-DE" sz="4000" b="1">
              <a:solidFill>
                <a:srgbClr val="FF00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916238" y="1773238"/>
            <a:ext cx="3455987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rgbClr val="FF0000"/>
                </a:solidFill>
                <a:latin typeface="Comic Sans MS" charset="0"/>
                <a:cs typeface="Arial" charset="0"/>
              </a:rPr>
              <a:t>NOMINATIV</a:t>
            </a:r>
            <a:endParaRPr lang="de-DE" sz="4000" b="1">
              <a:solidFill>
                <a:srgbClr val="FF00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2843213" y="1773238"/>
            <a:ext cx="3529012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 dirty="0">
                <a:solidFill>
                  <a:srgbClr val="FF0000"/>
                </a:solidFill>
                <a:latin typeface="Comic Sans MS" charset="0"/>
                <a:cs typeface="Arial" charset="0"/>
              </a:rPr>
              <a:t>DIE</a:t>
            </a:r>
            <a:endParaRPr lang="de-DE" sz="4000" b="1" dirty="0">
              <a:solidFill>
                <a:srgbClr val="FF00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183562" cy="1050925"/>
          </a:xfrm>
        </p:spPr>
        <p:txBody>
          <a:bodyPr/>
          <a:lstStyle/>
          <a:p>
            <a:pPr eaLnBrk="1" hangingPunct="1"/>
            <a:r>
              <a:rPr lang="hu-HU" b="1">
                <a:solidFill>
                  <a:srgbClr val="FF0000"/>
                </a:solidFill>
                <a:latin typeface="Comic Sans MS" charset="0"/>
              </a:rPr>
              <a:t>FEMININUM</a:t>
            </a:r>
            <a:endParaRPr lang="de-DE" b="1">
              <a:solidFill>
                <a:srgbClr val="FF0000"/>
              </a:solidFill>
              <a:latin typeface="Comic Sans MS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  <p:bldP spid="4106" grpId="0" animBg="1"/>
      <p:bldP spid="4100" grpId="0" animBg="1"/>
      <p:bldP spid="4105" grpId="0" animBg="1"/>
      <p:bldP spid="4101" grpId="0" animBg="1"/>
      <p:bldP spid="4104" grpId="0" animBg="1"/>
      <p:bldP spid="410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916238" y="1773238"/>
            <a:ext cx="3455987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rgbClr val="FF6600"/>
                </a:solidFill>
                <a:latin typeface="Comic Sans MS" charset="0"/>
                <a:cs typeface="Arial" charset="0"/>
              </a:rPr>
              <a:t>NOMINATIV</a:t>
            </a:r>
            <a:endParaRPr lang="de-DE" sz="4000" b="1">
              <a:solidFill>
                <a:srgbClr val="FF66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2916238" y="1773238"/>
            <a:ext cx="3529012" cy="935037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hu-HU" sz="4000" b="1">
              <a:solidFill>
                <a:srgbClr val="FF6600"/>
              </a:solidFill>
              <a:latin typeface="Comic Sans MS" charset="0"/>
            </a:endParaRPr>
          </a:p>
          <a:p>
            <a:pPr algn="ctr"/>
            <a:r>
              <a:rPr lang="hu-HU" sz="4000" b="1">
                <a:solidFill>
                  <a:srgbClr val="F79646"/>
                </a:solidFill>
                <a:latin typeface="Comic Sans MS" charset="0"/>
              </a:rPr>
              <a:t>DAS</a:t>
            </a:r>
            <a:endParaRPr lang="de-DE" sz="4000" b="1">
              <a:solidFill>
                <a:srgbClr val="F79646"/>
              </a:solidFill>
              <a:latin typeface="Comic Sans MS" charset="0"/>
            </a:endParaRPr>
          </a:p>
          <a:p>
            <a:pPr algn="ctr"/>
            <a:endParaRPr lang="de-DE" sz="4000" b="1">
              <a:solidFill>
                <a:srgbClr val="FF6600"/>
              </a:solidFill>
              <a:latin typeface="Comic Sans MS" charset="0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2843213" y="2852738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rgbClr val="FF6600"/>
                </a:solidFill>
                <a:latin typeface="Comic Sans MS" charset="0"/>
                <a:cs typeface="Arial" charset="0"/>
              </a:rPr>
              <a:t>AKKUSATIV</a:t>
            </a:r>
            <a:endParaRPr lang="de-DE" sz="4000" b="1">
              <a:solidFill>
                <a:srgbClr val="FF66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2843213" y="2852738"/>
            <a:ext cx="3527425" cy="935037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hu-HU" sz="4000" b="1">
                <a:solidFill>
                  <a:srgbClr val="F79646"/>
                </a:solidFill>
                <a:latin typeface="Comic Sans MS" charset="0"/>
              </a:rPr>
              <a:t>DAS</a:t>
            </a:r>
            <a:endParaRPr lang="de-DE" sz="4000" b="1">
              <a:solidFill>
                <a:srgbClr val="F79646"/>
              </a:solidFill>
              <a:latin typeface="Comic Sans MS" charset="0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2843213" y="4005263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rgbClr val="FF6600"/>
                </a:solidFill>
                <a:latin typeface="Comic Sans MS" charset="0"/>
                <a:cs typeface="Arial" charset="0"/>
              </a:rPr>
              <a:t>DATIV</a:t>
            </a:r>
            <a:endParaRPr lang="de-DE" sz="4000" b="1">
              <a:solidFill>
                <a:srgbClr val="FF66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5130" name="Rectangle 10"/>
          <p:cNvSpPr>
            <a:spLocks noChangeArrowheads="1"/>
          </p:cNvSpPr>
          <p:nvPr/>
        </p:nvSpPr>
        <p:spPr bwMode="auto">
          <a:xfrm>
            <a:off x="2843213" y="4005263"/>
            <a:ext cx="3527425" cy="935037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hu-HU" sz="4000" b="1">
                <a:solidFill>
                  <a:srgbClr val="F79646"/>
                </a:solidFill>
                <a:latin typeface="Comic Sans MS" charset="0"/>
              </a:rPr>
              <a:t>DEM</a:t>
            </a:r>
            <a:endParaRPr lang="de-DE" sz="4000" b="1">
              <a:solidFill>
                <a:srgbClr val="F79646"/>
              </a:solidFill>
              <a:latin typeface="Comic Sans MS" charset="0"/>
            </a:endParaRPr>
          </a:p>
        </p:txBody>
      </p:sp>
      <p:sp>
        <p:nvSpPr>
          <p:cNvPr id="8202" name="Rectangle 1"/>
          <p:cNvSpPr>
            <a:spLocks noChangeArrowheads="1"/>
          </p:cNvSpPr>
          <p:nvPr/>
        </p:nvSpPr>
        <p:spPr bwMode="auto">
          <a:xfrm>
            <a:off x="1692275" y="747713"/>
            <a:ext cx="55594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hu-HU" sz="4000" b="1" dirty="0">
                <a:solidFill>
                  <a:schemeClr val="accent6"/>
                </a:solidFill>
                <a:latin typeface="Comic Sans MS" charset="0"/>
              </a:rPr>
              <a:t>NEUTRUM</a:t>
            </a:r>
            <a:endParaRPr lang="en-US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nimBg="1"/>
      <p:bldP spid="5128" grpId="0" animBg="1"/>
      <p:bldP spid="5124" grpId="0" animBg="1"/>
      <p:bldP spid="5129" grpId="0" animBg="1"/>
      <p:bldP spid="5123" grpId="0" animBg="1"/>
      <p:bldP spid="513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2843213" y="4005263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rgbClr val="009900"/>
                </a:solidFill>
                <a:latin typeface="Comic Sans MS" charset="0"/>
                <a:cs typeface="Arial" charset="0"/>
              </a:rPr>
              <a:t>DATIV</a:t>
            </a:r>
            <a:endParaRPr lang="de-DE" sz="4000" b="1">
              <a:solidFill>
                <a:srgbClr val="0099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6154" name="Rectangle 10"/>
          <p:cNvSpPr>
            <a:spLocks noChangeArrowheads="1"/>
          </p:cNvSpPr>
          <p:nvPr/>
        </p:nvSpPr>
        <p:spPr bwMode="auto">
          <a:xfrm>
            <a:off x="2843213" y="4005263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rgbClr val="009900"/>
                </a:solidFill>
                <a:latin typeface="Comic Sans MS" charset="0"/>
                <a:cs typeface="Arial" charset="0"/>
              </a:rPr>
              <a:t>DENEN</a:t>
            </a:r>
            <a:endParaRPr lang="de-DE" sz="4000" b="1">
              <a:solidFill>
                <a:srgbClr val="0099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2843213" y="2852738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rgbClr val="009900"/>
                </a:solidFill>
                <a:latin typeface="Comic Sans MS" charset="0"/>
                <a:cs typeface="Arial" charset="0"/>
              </a:rPr>
              <a:t>AKKUSATIV</a:t>
            </a:r>
            <a:endParaRPr lang="de-DE" sz="4000" b="1">
              <a:solidFill>
                <a:srgbClr val="0099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2843213" y="2852738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 dirty="0">
                <a:solidFill>
                  <a:srgbClr val="009900"/>
                </a:solidFill>
                <a:latin typeface="Comic Sans MS" charset="0"/>
                <a:cs typeface="Arial" charset="0"/>
              </a:rPr>
              <a:t>DIE</a:t>
            </a:r>
            <a:endParaRPr lang="de-DE" sz="4000" b="1" dirty="0">
              <a:solidFill>
                <a:srgbClr val="0099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2916238" y="1773238"/>
            <a:ext cx="3527425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>
                <a:solidFill>
                  <a:srgbClr val="009900"/>
                </a:solidFill>
                <a:latin typeface="Comic Sans MS" charset="0"/>
                <a:cs typeface="Arial" charset="0"/>
              </a:rPr>
              <a:t>NOMINATIV</a:t>
            </a:r>
            <a:endParaRPr lang="de-DE" sz="4000" b="1">
              <a:solidFill>
                <a:srgbClr val="0099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2843213" y="1773238"/>
            <a:ext cx="3529012" cy="9350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4000" b="1" dirty="0">
                <a:solidFill>
                  <a:srgbClr val="009900"/>
                </a:solidFill>
                <a:latin typeface="Comic Sans MS" charset="0"/>
                <a:cs typeface="Arial" charset="0"/>
              </a:rPr>
              <a:t>DIE</a:t>
            </a:r>
            <a:endParaRPr lang="de-DE" sz="4000" b="1" dirty="0">
              <a:solidFill>
                <a:srgbClr val="009900"/>
              </a:solidFill>
              <a:latin typeface="Comic Sans MS" charset="0"/>
              <a:cs typeface="Arial" charset="0"/>
            </a:endParaRP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title"/>
          </p:nvPr>
        </p:nvSpPr>
        <p:spPr>
          <a:xfrm>
            <a:off x="323850" y="476250"/>
            <a:ext cx="8183563" cy="1052513"/>
          </a:xfrm>
        </p:spPr>
        <p:txBody>
          <a:bodyPr/>
          <a:lstStyle/>
          <a:p>
            <a:pPr eaLnBrk="1" hangingPunct="1"/>
            <a:r>
              <a:rPr lang="hu-HU" b="1">
                <a:solidFill>
                  <a:srgbClr val="009900"/>
                </a:solidFill>
                <a:latin typeface="Comic Sans MS" charset="0"/>
              </a:rPr>
              <a:t>PLURAL</a:t>
            </a:r>
            <a:endParaRPr lang="de-DE" b="1">
              <a:solidFill>
                <a:srgbClr val="009900"/>
              </a:solidFill>
              <a:latin typeface="Comic Sans MS" charset="0"/>
            </a:endParaRPr>
          </a:p>
        </p:txBody>
      </p:sp>
      <p:sp>
        <p:nvSpPr>
          <p:cNvPr id="6157" name="AutoShape 13"/>
          <p:cNvSpPr>
            <a:spLocks noChangeArrowheads="1"/>
          </p:cNvSpPr>
          <p:nvPr/>
        </p:nvSpPr>
        <p:spPr bwMode="auto">
          <a:xfrm>
            <a:off x="684213" y="4076700"/>
            <a:ext cx="1800225" cy="863600"/>
          </a:xfrm>
          <a:prstGeom prst="rightArrow">
            <a:avLst>
              <a:gd name="adj1" fmla="val 50000"/>
              <a:gd name="adj2" fmla="val 52114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defRPr/>
            </a:pPr>
            <a:r>
              <a:rPr lang="hu-HU" sz="2000" b="1" dirty="0" err="1">
                <a:cs typeface="Arial" charset="0"/>
              </a:rPr>
              <a:t>Vorsicht</a:t>
            </a:r>
            <a:r>
              <a:rPr lang="hu-HU" sz="2000" b="1" dirty="0">
                <a:cs typeface="Arial" charset="0"/>
              </a:rPr>
              <a:t>!</a:t>
            </a:r>
            <a:endParaRPr lang="de-DE" sz="2000" b="1" dirty="0">
              <a:cs typeface="Arial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42" dur="2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3" dur="2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54" grpId="0" animBg="1"/>
      <p:bldP spid="6148" grpId="0" animBg="1"/>
      <p:bldP spid="6153" grpId="0" animBg="1"/>
      <p:bldP spid="6149" grpId="0" animBg="1"/>
      <p:bldP spid="6152" grpId="0" animBg="1"/>
      <p:bldP spid="6150" grpId="0"/>
      <p:bldP spid="6157" grpId="0" animBg="1"/>
      <p:bldP spid="6157" grpId="1" animBg="1"/>
    </p:bldLst>
  </p:timing>
</p:sld>
</file>

<file path=ppt/theme/theme1.xml><?xml version="1.0" encoding="utf-8"?>
<a:theme xmlns:a="http://schemas.openxmlformats.org/drawingml/2006/main" name="Black">
  <a:themeElements>
    <a:clrScheme name="Orbite">
      <a:dk1>
        <a:srgbClr val="000000"/>
      </a:dk1>
      <a:lt1>
        <a:srgbClr val="FFFFFF"/>
      </a:lt1>
      <a:dk2>
        <a:srgbClr val="7C9BA5"/>
      </a:dk2>
      <a:lt2>
        <a:srgbClr val="C1D0CA"/>
      </a:lt2>
      <a:accent1>
        <a:srgbClr val="F2D908"/>
      </a:accent1>
      <a:accent2>
        <a:srgbClr val="9DE61E"/>
      </a:accent2>
      <a:accent3>
        <a:srgbClr val="0D8BE6"/>
      </a:accent3>
      <a:accent4>
        <a:srgbClr val="C61B1B"/>
      </a:accent4>
      <a:accent5>
        <a:srgbClr val="E26F08"/>
      </a:accent5>
      <a:accent6>
        <a:srgbClr val="8D35D1"/>
      </a:accent6>
      <a:hlink>
        <a:srgbClr val="ECBF0B"/>
      </a:hlink>
      <a:folHlink>
        <a:srgbClr val="F4E5A8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575</TotalTime>
  <Words>892</Words>
  <Application>Microsoft Macintosh PowerPoint</Application>
  <PresentationFormat>Présentation à l'écran (4:3)</PresentationFormat>
  <Paragraphs>204</Paragraphs>
  <Slides>20</Slides>
  <Notes>11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7" baseType="lpstr">
      <vt:lpstr>Arial Rounded MT Bold</vt:lpstr>
      <vt:lpstr>Calibri</vt:lpstr>
      <vt:lpstr>Chalkboard</vt:lpstr>
      <vt:lpstr>Comic Sans MS</vt:lpstr>
      <vt:lpstr>ＭＳ Ｐゴシック</vt:lpstr>
      <vt:lpstr>Arial</vt:lpstr>
      <vt:lpstr>Black</vt:lpstr>
      <vt:lpstr>RELATIVSÄTZE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MASKULINUM</vt:lpstr>
      <vt:lpstr>FEMININUM</vt:lpstr>
      <vt:lpstr>Présentation PowerPoint</vt:lpstr>
      <vt:lpstr>PLURAL</vt:lpstr>
    </vt:vector>
  </TitlesOfParts>
  <Company> </Company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RELATIVSÄTZE</dc:title>
  <dc:creator> </dc:creator>
  <cp:lastModifiedBy>Marie Montoya-Chenu</cp:lastModifiedBy>
  <cp:revision>92</cp:revision>
  <dcterms:created xsi:type="dcterms:W3CDTF">2007-10-17T14:39:56Z</dcterms:created>
  <dcterms:modified xsi:type="dcterms:W3CDTF">2016-11-05T10:51:00Z</dcterms:modified>
</cp:coreProperties>
</file>