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71" r:id="rId6"/>
    <p:sldId id="274" r:id="rId7"/>
    <p:sldId id="261" r:id="rId8"/>
    <p:sldId id="266" r:id="rId9"/>
    <p:sldId id="278" r:id="rId10"/>
    <p:sldId id="262" r:id="rId11"/>
    <p:sldId id="275" r:id="rId12"/>
    <p:sldId id="263" r:id="rId13"/>
    <p:sldId id="264" r:id="rId14"/>
    <p:sldId id="265" r:id="rId15"/>
    <p:sldId id="267" r:id="rId16"/>
    <p:sldId id="281" r:id="rId17"/>
    <p:sldId id="283" r:id="rId18"/>
    <p:sldId id="268" r:id="rId19"/>
    <p:sldId id="276" r:id="rId20"/>
    <p:sldId id="277" r:id="rId21"/>
    <p:sldId id="269" r:id="rId22"/>
    <p:sldId id="279"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40"/>
    <p:restoredTop sz="95701"/>
  </p:normalViewPr>
  <p:slideViewPr>
    <p:cSldViewPr snapToGrid="0" snapToObjects="1">
      <p:cViewPr varScale="1">
        <p:scale>
          <a:sx n="104" d="100"/>
          <a:sy n="104" d="100"/>
        </p:scale>
        <p:origin x="216"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fr-FR"/>
              <a:t>Modifiez le style du titre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8/24/20</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‹N°›</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ncho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8/24/20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fr-FR"/>
              <a:t>Modifiez le style du titre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8/24/20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fr-FR"/>
              <a:t>Modifiez le style du titre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8/24/20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fr-FR"/>
              <a:t>Modifiez le style du titre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1447191" y="2824269"/>
            <a:ext cx="4645152" cy="2644457"/>
          </a:xfrm>
        </p:spPr>
        <p:txBody>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6412362" y="2821491"/>
            <a:ext cx="4645152" cy="2637371"/>
          </a:xfrm>
        </p:spPr>
        <p:txBody>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8/24/20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8/24/20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8/24/20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fr-FR"/>
              <a:t>Modifiez le style du titre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8/24/20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8/24/20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8/24/20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fr-FR"/>
              <a:t>Modifiez le style du titre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8/24/20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8/24/20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A794BB-0A3D-E441-9C9F-84596C74AAF7}"/>
              </a:ext>
            </a:extLst>
          </p:cNvPr>
          <p:cNvSpPr>
            <a:spLocks noGrp="1"/>
          </p:cNvSpPr>
          <p:nvPr>
            <p:ph type="ctrTitle" idx="4294967295"/>
          </p:nvPr>
        </p:nvSpPr>
        <p:spPr>
          <a:xfrm>
            <a:off x="840259" y="1383957"/>
            <a:ext cx="6092096" cy="3015048"/>
          </a:xfrm>
        </p:spPr>
        <p:txBody>
          <a:bodyPr>
            <a:normAutofit fontScale="90000"/>
          </a:bodyPr>
          <a:lstStyle/>
          <a:p>
            <a:pPr algn="ctr"/>
            <a:r>
              <a:rPr lang="fr-FR" sz="4000" b="1" dirty="0">
                <a:latin typeface="Constantia" panose="02030602050306030303" pitchFamily="18" charset="0"/>
                <a:ea typeface="Ayuthaya" pitchFamily="2" charset="-34"/>
                <a:cs typeface="Ayuthaya" pitchFamily="2" charset="-34"/>
              </a:rPr>
              <a:t>Honoré de Balzac</a:t>
            </a:r>
            <a:br>
              <a:rPr lang="fr-FR" sz="4000" b="1" dirty="0">
                <a:latin typeface="Constantia" panose="02030602050306030303" pitchFamily="18" charset="0"/>
                <a:ea typeface="Ayuthaya" pitchFamily="2" charset="-34"/>
                <a:cs typeface="Ayuthaya" pitchFamily="2" charset="-34"/>
              </a:rPr>
            </a:br>
            <a:br>
              <a:rPr lang="fr-FR" b="1" dirty="0">
                <a:latin typeface="Constantia" panose="02030602050306030303" pitchFamily="18" charset="0"/>
                <a:ea typeface="Ayuthaya" pitchFamily="2" charset="-34"/>
                <a:cs typeface="Ayuthaya" pitchFamily="2" charset="-34"/>
              </a:rPr>
            </a:br>
            <a:r>
              <a:rPr lang="fr-FR" sz="4400" b="1" u="sng" dirty="0">
                <a:latin typeface="Constantia" panose="02030602050306030303" pitchFamily="18" charset="0"/>
                <a:ea typeface="Ayuthaya" pitchFamily="2" charset="-34"/>
                <a:cs typeface="Ayuthaya" pitchFamily="2" charset="-34"/>
              </a:rPr>
              <a:t>La Peau de chagrin</a:t>
            </a:r>
            <a:br>
              <a:rPr lang="fr-FR" sz="4000" b="1" dirty="0">
                <a:latin typeface="Constantia" panose="02030602050306030303" pitchFamily="18" charset="0"/>
                <a:ea typeface="Ayuthaya" pitchFamily="2" charset="-34"/>
                <a:cs typeface="Ayuthaya" pitchFamily="2" charset="-34"/>
              </a:rPr>
            </a:br>
            <a:r>
              <a:rPr lang="fr-FR" sz="4000" b="1" dirty="0">
                <a:latin typeface="Constantia" panose="02030602050306030303" pitchFamily="18" charset="0"/>
                <a:ea typeface="Ayuthaya" pitchFamily="2" charset="-34"/>
                <a:cs typeface="Ayuthaya" pitchFamily="2" charset="-34"/>
              </a:rPr>
              <a:t> </a:t>
            </a:r>
            <a:br>
              <a:rPr lang="fr-FR" sz="4000" b="1" dirty="0">
                <a:latin typeface="Constantia" panose="02030602050306030303" pitchFamily="18" charset="0"/>
                <a:ea typeface="Ayuthaya" pitchFamily="2" charset="-34"/>
                <a:cs typeface="Ayuthaya" pitchFamily="2" charset="-34"/>
              </a:rPr>
            </a:br>
            <a:r>
              <a:rPr lang="fr-FR" sz="4000" b="1" dirty="0">
                <a:latin typeface="Constantia" panose="02030602050306030303" pitchFamily="18" charset="0"/>
                <a:ea typeface="Ayuthaya" pitchFamily="2" charset="-34"/>
                <a:cs typeface="Ayuthaya" pitchFamily="2" charset="-34"/>
              </a:rPr>
              <a:t>1831</a:t>
            </a:r>
          </a:p>
        </p:txBody>
      </p:sp>
      <p:pic>
        <p:nvPicPr>
          <p:cNvPr id="4" name="Image 3">
            <a:extLst>
              <a:ext uri="{FF2B5EF4-FFF2-40B4-BE49-F238E27FC236}">
                <a16:creationId xmlns:a16="http://schemas.microsoft.com/office/drawing/2014/main" id="{D67D6778-B9B7-0740-9C6E-5190F5473B36}"/>
              </a:ext>
            </a:extLst>
          </p:cNvPr>
          <p:cNvPicPr/>
          <p:nvPr/>
        </p:nvPicPr>
        <p:blipFill rotWithShape="1">
          <a:blip r:embed="rId2">
            <a:extLst>
              <a:ext uri="{28A0092B-C50C-407E-A947-70E740481C1C}">
                <a14:useLocalDpi xmlns:a14="http://schemas.microsoft.com/office/drawing/2010/main" val="0"/>
              </a:ext>
            </a:extLst>
          </a:blip>
          <a:srcRect t="18076" b="18544"/>
          <a:stretch/>
        </p:blipFill>
        <p:spPr bwMode="auto">
          <a:xfrm>
            <a:off x="7425354" y="777584"/>
            <a:ext cx="4063365" cy="457136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61371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B730C2-64FE-2445-9B10-41A8F419E1C5}"/>
              </a:ext>
            </a:extLst>
          </p:cNvPr>
          <p:cNvSpPr>
            <a:spLocks noGrp="1"/>
          </p:cNvSpPr>
          <p:nvPr>
            <p:ph type="title"/>
          </p:nvPr>
        </p:nvSpPr>
        <p:spPr/>
        <p:txBody>
          <a:bodyPr/>
          <a:lstStyle/>
          <a:p>
            <a:r>
              <a:rPr lang="fr-FR" dirty="0"/>
              <a:t>Table des matières</a:t>
            </a:r>
          </a:p>
        </p:txBody>
      </p:sp>
      <p:sp>
        <p:nvSpPr>
          <p:cNvPr id="3" name="Espace réservé du contenu 2">
            <a:extLst>
              <a:ext uri="{FF2B5EF4-FFF2-40B4-BE49-F238E27FC236}">
                <a16:creationId xmlns:a16="http://schemas.microsoft.com/office/drawing/2014/main" id="{F146AC36-C7D0-964D-B3A5-6D18F9720B1C}"/>
              </a:ext>
            </a:extLst>
          </p:cNvPr>
          <p:cNvSpPr>
            <a:spLocks noGrp="1"/>
          </p:cNvSpPr>
          <p:nvPr>
            <p:ph idx="1"/>
          </p:nvPr>
        </p:nvSpPr>
        <p:spPr/>
        <p:txBody>
          <a:bodyPr>
            <a:normAutofit/>
          </a:bodyPr>
          <a:lstStyle/>
          <a:p>
            <a:pPr marL="457200" indent="-457200">
              <a:buAutoNum type="arabicPeriod"/>
            </a:pPr>
            <a:r>
              <a:rPr lang="fr-FR" sz="3600" dirty="0"/>
              <a:t>Sa vie, son œuvre</a:t>
            </a:r>
          </a:p>
          <a:p>
            <a:pPr marL="457200" indent="-457200">
              <a:buAutoNum type="arabicPeriod"/>
            </a:pPr>
            <a:r>
              <a:rPr lang="fr-FR" sz="3600" dirty="0"/>
              <a:t>La comédie humaine</a:t>
            </a:r>
          </a:p>
          <a:p>
            <a:pPr marL="457200" indent="-457200">
              <a:buAutoNum type="arabicPeriod"/>
            </a:pPr>
            <a:r>
              <a:rPr lang="fr-FR" sz="3600" dirty="0"/>
              <a:t>La peau de chagrin</a:t>
            </a:r>
          </a:p>
          <a:p>
            <a:pPr marL="457200" indent="-457200">
              <a:buAutoNum type="arabicPeriod"/>
            </a:pPr>
            <a:r>
              <a:rPr lang="fr-FR" sz="3600" dirty="0"/>
              <a:t>Conclusion</a:t>
            </a:r>
          </a:p>
        </p:txBody>
      </p:sp>
    </p:spTree>
    <p:extLst>
      <p:ext uri="{BB962C8B-B14F-4D97-AF65-F5344CB8AC3E}">
        <p14:creationId xmlns:p14="http://schemas.microsoft.com/office/powerpoint/2010/main" val="2909866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CBF721-3ED8-9342-9F43-4B4708E49FFB}"/>
              </a:ext>
            </a:extLst>
          </p:cNvPr>
          <p:cNvSpPr>
            <a:spLocks noGrp="1"/>
          </p:cNvSpPr>
          <p:nvPr>
            <p:ph type="title"/>
          </p:nvPr>
        </p:nvSpPr>
        <p:spPr/>
        <p:txBody>
          <a:bodyPr/>
          <a:lstStyle/>
          <a:p>
            <a:r>
              <a:rPr lang="fr-FR" dirty="0"/>
              <a:t>1. SA VIE, Son </a:t>
            </a:r>
            <a:r>
              <a:rPr lang="fr-FR" dirty="0" err="1"/>
              <a:t>oeuvre</a:t>
            </a:r>
            <a:endParaRPr lang="fr-FR" dirty="0"/>
          </a:p>
        </p:txBody>
      </p:sp>
      <p:sp>
        <p:nvSpPr>
          <p:cNvPr id="3" name="Espace réservé du contenu 2">
            <a:extLst>
              <a:ext uri="{FF2B5EF4-FFF2-40B4-BE49-F238E27FC236}">
                <a16:creationId xmlns:a16="http://schemas.microsoft.com/office/drawing/2014/main" id="{1DB882CC-DCB5-8E43-8F58-4BA3D5A4B042}"/>
              </a:ext>
            </a:extLst>
          </p:cNvPr>
          <p:cNvSpPr>
            <a:spLocks noGrp="1"/>
          </p:cNvSpPr>
          <p:nvPr>
            <p:ph idx="1"/>
          </p:nvPr>
        </p:nvSpPr>
        <p:spPr/>
        <p:txBody>
          <a:bodyPr>
            <a:normAutofit/>
          </a:bodyPr>
          <a:lstStyle/>
          <a:p>
            <a:r>
              <a:rPr lang="fr-FR" dirty="0"/>
              <a:t>Auteur d’une </a:t>
            </a:r>
            <a:r>
              <a:rPr lang="fr-FR" dirty="0">
                <a:solidFill>
                  <a:srgbClr val="7030A0"/>
                </a:solidFill>
              </a:rPr>
              <a:t>œuvre gigantesque </a:t>
            </a:r>
            <a:r>
              <a:rPr lang="fr-FR" dirty="0"/>
              <a:t>: plus de 90 ouvrages rédigés entre 1829 et 1850</a:t>
            </a:r>
          </a:p>
          <a:p>
            <a:r>
              <a:rPr lang="fr-FR" dirty="0"/>
              <a:t>A su exprimer la </a:t>
            </a:r>
            <a:r>
              <a:rPr lang="fr-FR" dirty="0">
                <a:solidFill>
                  <a:srgbClr val="7030A0"/>
                </a:solidFill>
              </a:rPr>
              <a:t>réalité du monde </a:t>
            </a:r>
            <a:r>
              <a:rPr lang="fr-FR" dirty="0"/>
              <a:t>contemporain.</a:t>
            </a:r>
          </a:p>
          <a:p>
            <a:r>
              <a:rPr lang="fr-FR" dirty="0"/>
              <a:t>Lien entre sa </a:t>
            </a:r>
            <a:r>
              <a:rPr lang="fr-FR" dirty="0">
                <a:solidFill>
                  <a:srgbClr val="7030A0"/>
                </a:solidFill>
              </a:rPr>
              <a:t>vie</a:t>
            </a:r>
            <a:r>
              <a:rPr lang="fr-FR" dirty="0"/>
              <a:t> et la littérature.</a:t>
            </a:r>
          </a:p>
          <a:p>
            <a:r>
              <a:rPr lang="fr-FR" dirty="0"/>
              <a:t>L’homme est aussi </a:t>
            </a:r>
            <a:r>
              <a:rPr lang="fr-FR" dirty="0">
                <a:solidFill>
                  <a:srgbClr val="7030A0"/>
                </a:solidFill>
              </a:rPr>
              <a:t>impressionnant</a:t>
            </a:r>
            <a:r>
              <a:rPr lang="fr-FR" dirty="0"/>
              <a:t> que ce qu’il écrit : travailler / s’étonner / vouloir</a:t>
            </a:r>
          </a:p>
          <a:p>
            <a:r>
              <a:rPr lang="fr-FR" dirty="0"/>
              <a:t>Travaille parfois 18 à 20h par jour, s’épuise à la tâche, boit </a:t>
            </a:r>
            <a:r>
              <a:rPr lang="fr-FR" dirty="0">
                <a:solidFill>
                  <a:srgbClr val="7030A0"/>
                </a:solidFill>
              </a:rPr>
              <a:t>50</a:t>
            </a:r>
            <a:r>
              <a:rPr lang="fr-FR" dirty="0"/>
              <a:t> tasses de café par jour!</a:t>
            </a:r>
          </a:p>
          <a:p>
            <a:r>
              <a:rPr lang="fr-FR" dirty="0"/>
              <a:t>Vit une existence hallucinée par la </a:t>
            </a:r>
            <a:r>
              <a:rPr lang="fr-FR" dirty="0">
                <a:solidFill>
                  <a:srgbClr val="7030A0"/>
                </a:solidFill>
              </a:rPr>
              <a:t>fatigue</a:t>
            </a:r>
            <a:r>
              <a:rPr lang="fr-FR" dirty="0"/>
              <a:t>.</a:t>
            </a:r>
          </a:p>
          <a:p>
            <a:r>
              <a:rPr lang="fr-FR" dirty="0">
                <a:solidFill>
                  <a:srgbClr val="7030A0"/>
                </a:solidFill>
              </a:rPr>
              <a:t>Besoin d’argent</a:t>
            </a:r>
            <a:r>
              <a:rPr lang="fr-FR" dirty="0"/>
              <a:t>, menacé par créanciers.</a:t>
            </a:r>
          </a:p>
        </p:txBody>
      </p:sp>
    </p:spTree>
    <p:extLst>
      <p:ext uri="{BB962C8B-B14F-4D97-AF65-F5344CB8AC3E}">
        <p14:creationId xmlns:p14="http://schemas.microsoft.com/office/powerpoint/2010/main" val="3923177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4DE767E-9627-474B-9776-5F23DF0BC43C}"/>
              </a:ext>
            </a:extLst>
          </p:cNvPr>
          <p:cNvSpPr>
            <a:spLocks noGrp="1"/>
          </p:cNvSpPr>
          <p:nvPr>
            <p:ph idx="4294967295"/>
          </p:nvPr>
        </p:nvSpPr>
        <p:spPr>
          <a:xfrm>
            <a:off x="956533" y="446815"/>
            <a:ext cx="9604375" cy="4261107"/>
          </a:xfrm>
        </p:spPr>
        <p:txBody>
          <a:bodyPr>
            <a:noAutofit/>
          </a:bodyPr>
          <a:lstStyle/>
          <a:p>
            <a:r>
              <a:rPr lang="fr-FR" sz="2200" dirty="0"/>
              <a:t>Pour lui, </a:t>
            </a:r>
            <a:r>
              <a:rPr lang="fr-FR" sz="2200" dirty="0">
                <a:solidFill>
                  <a:srgbClr val="7030A0"/>
                </a:solidFill>
              </a:rPr>
              <a:t>écrire est un métier </a:t>
            </a:r>
            <a:r>
              <a:rPr lang="fr-FR" sz="2200" dirty="0"/>
              <a:t>(pas un « don »).</a:t>
            </a:r>
          </a:p>
          <a:p>
            <a:r>
              <a:rPr lang="fr-FR" sz="2200" dirty="0"/>
              <a:t>C’est un visionnaire doté d’une grande </a:t>
            </a:r>
            <a:r>
              <a:rPr lang="fr-FR" sz="2200" dirty="0">
                <a:solidFill>
                  <a:srgbClr val="7030A0"/>
                </a:solidFill>
              </a:rPr>
              <a:t>imagination</a:t>
            </a:r>
            <a:r>
              <a:rPr lang="fr-FR" sz="2200" dirty="0"/>
              <a:t>, à double tranchant :</a:t>
            </a:r>
          </a:p>
          <a:p>
            <a:pPr marL="0" indent="0">
              <a:buNone/>
            </a:pPr>
            <a:r>
              <a:rPr lang="fr-FR" sz="2200" dirty="0"/>
              <a:t>                 - Théories trompeuses et </a:t>
            </a:r>
            <a:r>
              <a:rPr lang="fr-FR" sz="2200" dirty="0">
                <a:solidFill>
                  <a:srgbClr val="7030A0"/>
                </a:solidFill>
              </a:rPr>
              <a:t>entreprises chimériques</a:t>
            </a:r>
          </a:p>
          <a:p>
            <a:pPr marL="0" indent="0">
              <a:buNone/>
            </a:pPr>
            <a:r>
              <a:rPr lang="fr-FR" sz="2200" dirty="0"/>
              <a:t>                 - Donne vie à des </a:t>
            </a:r>
            <a:r>
              <a:rPr lang="fr-FR" sz="2200" dirty="0">
                <a:solidFill>
                  <a:srgbClr val="7030A0"/>
                </a:solidFill>
              </a:rPr>
              <a:t>œuvres d’art</a:t>
            </a:r>
          </a:p>
          <a:p>
            <a:pPr marL="0" indent="0">
              <a:buNone/>
            </a:pPr>
            <a:r>
              <a:rPr lang="fr-FR" sz="2200" dirty="0"/>
              <a:t>Son imagination est tellement démesurée qu’il en fait des crises (visions sublimes / énorme fatigue, vide). Selon lui, elle est son ennemi, c’est une force destructrice qu’il essaie de maîtriser par sa </a:t>
            </a:r>
            <a:r>
              <a:rPr lang="fr-FR" sz="2200" dirty="0">
                <a:solidFill>
                  <a:srgbClr val="7030A0"/>
                </a:solidFill>
              </a:rPr>
              <a:t>VOLONTE</a:t>
            </a:r>
            <a:r>
              <a:rPr lang="fr-FR" sz="2200" dirty="0"/>
              <a:t>. « Tout est possible à celui qui veut tout. »</a:t>
            </a:r>
          </a:p>
          <a:p>
            <a:pPr marL="0" indent="0">
              <a:buNone/>
            </a:pPr>
            <a:r>
              <a:rPr lang="fr-FR" sz="2200" dirty="0"/>
              <a:t>Il commence par des pièces de </a:t>
            </a:r>
            <a:r>
              <a:rPr lang="fr-FR" sz="2200" dirty="0">
                <a:solidFill>
                  <a:srgbClr val="7030A0"/>
                </a:solidFill>
              </a:rPr>
              <a:t>théâtre</a:t>
            </a:r>
            <a:r>
              <a:rPr lang="fr-FR" sz="2200" dirty="0"/>
              <a:t>, sans grand succès, mais inclura la parole du théâtre dans ses romans. « La Peau de chagrin » lui fait gagner ses </a:t>
            </a:r>
            <a:r>
              <a:rPr lang="fr-FR" sz="2200" dirty="0">
                <a:solidFill>
                  <a:srgbClr val="7030A0"/>
                </a:solidFill>
              </a:rPr>
              <a:t>lettres de noblesse</a:t>
            </a:r>
            <a:r>
              <a:rPr lang="fr-FR" sz="2200" dirty="0"/>
              <a:t>.</a:t>
            </a:r>
          </a:p>
        </p:txBody>
      </p:sp>
    </p:spTree>
    <p:extLst>
      <p:ext uri="{BB962C8B-B14F-4D97-AF65-F5344CB8AC3E}">
        <p14:creationId xmlns:p14="http://schemas.microsoft.com/office/powerpoint/2010/main" val="1673371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4DE767E-9627-474B-9776-5F23DF0BC43C}"/>
              </a:ext>
            </a:extLst>
          </p:cNvPr>
          <p:cNvSpPr>
            <a:spLocks noGrp="1"/>
          </p:cNvSpPr>
          <p:nvPr>
            <p:ph idx="4294967295"/>
          </p:nvPr>
        </p:nvSpPr>
        <p:spPr>
          <a:xfrm>
            <a:off x="1401377" y="866945"/>
            <a:ext cx="9954482" cy="4261107"/>
          </a:xfrm>
        </p:spPr>
        <p:txBody>
          <a:bodyPr>
            <a:noAutofit/>
          </a:bodyPr>
          <a:lstStyle/>
          <a:p>
            <a:r>
              <a:rPr lang="fr-FR" sz="2400" dirty="0"/>
              <a:t>Il mêle :</a:t>
            </a:r>
          </a:p>
          <a:p>
            <a:pPr>
              <a:buFontTx/>
              <a:buChar char="-"/>
            </a:pPr>
            <a:r>
              <a:rPr lang="fr-FR" sz="2400" dirty="0"/>
              <a:t>Histoire et fiction</a:t>
            </a:r>
          </a:p>
          <a:p>
            <a:pPr>
              <a:buFontTx/>
              <a:buChar char="-"/>
            </a:pPr>
            <a:r>
              <a:rPr lang="fr-FR" sz="2400" dirty="0"/>
              <a:t>Vrai et vraisemblable</a:t>
            </a:r>
          </a:p>
          <a:p>
            <a:pPr>
              <a:buFontTx/>
              <a:buChar char="-"/>
            </a:pPr>
            <a:r>
              <a:rPr lang="fr-FR" sz="2400" dirty="0"/>
              <a:t>Événements et mystères du cœur humain</a:t>
            </a:r>
          </a:p>
          <a:p>
            <a:pPr>
              <a:buFontTx/>
              <a:buChar char="-"/>
            </a:pPr>
            <a:r>
              <a:rPr lang="fr-FR" sz="2400" dirty="0"/>
              <a:t>Réaliste et visionnaire</a:t>
            </a:r>
          </a:p>
          <a:p>
            <a:r>
              <a:rPr lang="fr-FR" sz="2400" dirty="0"/>
              <a:t>Histoire = observation, Roman = imagination. Œuvre = construction, savant mélange des 2.</a:t>
            </a:r>
          </a:p>
          <a:p>
            <a:r>
              <a:rPr lang="fr-FR" sz="2400" dirty="0"/>
              <a:t>Technique du retour des personnages dans son œuvre dés 1833</a:t>
            </a:r>
          </a:p>
        </p:txBody>
      </p:sp>
    </p:spTree>
    <p:extLst>
      <p:ext uri="{BB962C8B-B14F-4D97-AF65-F5344CB8AC3E}">
        <p14:creationId xmlns:p14="http://schemas.microsoft.com/office/powerpoint/2010/main" val="3153985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001432-2118-404B-944E-20B0910A33EC}"/>
              </a:ext>
            </a:extLst>
          </p:cNvPr>
          <p:cNvSpPr>
            <a:spLocks noGrp="1"/>
          </p:cNvSpPr>
          <p:nvPr>
            <p:ph type="title"/>
          </p:nvPr>
        </p:nvSpPr>
        <p:spPr/>
        <p:txBody>
          <a:bodyPr/>
          <a:lstStyle/>
          <a:p>
            <a:r>
              <a:rPr lang="fr-FR" dirty="0"/>
              <a:t>2. « La comédie humaine »</a:t>
            </a:r>
          </a:p>
        </p:txBody>
      </p:sp>
      <p:sp>
        <p:nvSpPr>
          <p:cNvPr id="3" name="Espace réservé du contenu 2">
            <a:extLst>
              <a:ext uri="{FF2B5EF4-FFF2-40B4-BE49-F238E27FC236}">
                <a16:creationId xmlns:a16="http://schemas.microsoft.com/office/drawing/2014/main" id="{2ECF7F7D-603D-CE4A-8C0C-2A293829EB6A}"/>
              </a:ext>
            </a:extLst>
          </p:cNvPr>
          <p:cNvSpPr>
            <a:spLocks noGrp="1"/>
          </p:cNvSpPr>
          <p:nvPr>
            <p:ph idx="1"/>
          </p:nvPr>
        </p:nvSpPr>
        <p:spPr/>
        <p:txBody>
          <a:bodyPr>
            <a:normAutofit fontScale="92500" lnSpcReduction="10000"/>
          </a:bodyPr>
          <a:lstStyle/>
          <a:p>
            <a:pPr marL="0" indent="0">
              <a:buNone/>
            </a:pPr>
            <a:r>
              <a:rPr lang="fr-FR" dirty="0"/>
              <a:t>Balzac veut faire une </a:t>
            </a:r>
            <a:r>
              <a:rPr lang="fr-FR" dirty="0">
                <a:solidFill>
                  <a:srgbClr val="7030A0"/>
                </a:solidFill>
              </a:rPr>
              <a:t>classification des espèces sociales </a:t>
            </a:r>
            <a:r>
              <a:rPr lang="fr-FR" dirty="0"/>
              <a:t>d’après son expérience et son observation.</a:t>
            </a:r>
          </a:p>
          <a:p>
            <a:pPr marL="0" indent="0">
              <a:buNone/>
            </a:pPr>
            <a:r>
              <a:rPr lang="fr-FR" dirty="0"/>
              <a:t>= l’œuvre la plus ambitieuse imaginée par un artiste : environ 2000 à </a:t>
            </a:r>
            <a:r>
              <a:rPr lang="fr-FR" dirty="0">
                <a:solidFill>
                  <a:srgbClr val="7030A0"/>
                </a:solidFill>
              </a:rPr>
              <a:t>3000</a:t>
            </a:r>
            <a:r>
              <a:rPr lang="fr-FR" dirty="0"/>
              <a:t> personnages !</a:t>
            </a:r>
          </a:p>
          <a:p>
            <a:pPr marL="0" indent="0">
              <a:buNone/>
            </a:pPr>
            <a:r>
              <a:rPr lang="fr-FR" dirty="0"/>
              <a:t>Il en conçoit l’ordre en 1834 :</a:t>
            </a:r>
          </a:p>
          <a:p>
            <a:pPr marL="457200" indent="-457200">
              <a:buAutoNum type="arabicPeriod"/>
            </a:pPr>
            <a:r>
              <a:rPr lang="fr-FR" dirty="0"/>
              <a:t>Etude de </a:t>
            </a:r>
            <a:r>
              <a:rPr lang="fr-FR" dirty="0">
                <a:solidFill>
                  <a:srgbClr val="7030A0"/>
                </a:solidFill>
              </a:rPr>
              <a:t>mœurs</a:t>
            </a:r>
            <a:r>
              <a:rPr lang="fr-FR" dirty="0"/>
              <a:t> : « les effets » : 6 livres (scènes de la vie…) dont chacun est composé de plusieurs </a:t>
            </a:r>
            <a:r>
              <a:rPr lang="fr-FR" dirty="0" err="1"/>
              <a:t>oeuvres</a:t>
            </a:r>
            <a:r>
              <a:rPr lang="fr-FR" dirty="0"/>
              <a:t> (env. 70-80)</a:t>
            </a:r>
          </a:p>
          <a:p>
            <a:pPr marL="457200" indent="-457200">
              <a:buAutoNum type="arabicPeriod"/>
            </a:pPr>
            <a:r>
              <a:rPr lang="fr-FR" dirty="0"/>
              <a:t>Etudes </a:t>
            </a:r>
            <a:r>
              <a:rPr lang="fr-FR" dirty="0">
                <a:solidFill>
                  <a:srgbClr val="7030A0"/>
                </a:solidFill>
              </a:rPr>
              <a:t>philosophiques</a:t>
            </a:r>
            <a:r>
              <a:rPr lang="fr-FR" dirty="0"/>
              <a:t> : « les causes » : romans et contes, dont « La Peau de chagrin ».</a:t>
            </a:r>
          </a:p>
          <a:p>
            <a:pPr marL="457200" indent="-457200">
              <a:buAutoNum type="arabicPeriod"/>
            </a:pPr>
            <a:r>
              <a:rPr lang="fr-FR" dirty="0"/>
              <a:t>Etudes </a:t>
            </a:r>
            <a:r>
              <a:rPr lang="fr-FR" dirty="0">
                <a:solidFill>
                  <a:srgbClr val="7030A0"/>
                </a:solidFill>
              </a:rPr>
              <a:t>analytiques</a:t>
            </a:r>
            <a:r>
              <a:rPr lang="fr-FR" dirty="0"/>
              <a:t> : les « principes » : 2 œuvres mineures.</a:t>
            </a:r>
          </a:p>
        </p:txBody>
      </p:sp>
    </p:spTree>
    <p:extLst>
      <p:ext uri="{BB962C8B-B14F-4D97-AF65-F5344CB8AC3E}">
        <p14:creationId xmlns:p14="http://schemas.microsoft.com/office/powerpoint/2010/main" val="4196188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001432-2118-404B-944E-20B0910A33EC}"/>
              </a:ext>
            </a:extLst>
          </p:cNvPr>
          <p:cNvSpPr>
            <a:spLocks noGrp="1"/>
          </p:cNvSpPr>
          <p:nvPr>
            <p:ph type="title"/>
          </p:nvPr>
        </p:nvSpPr>
        <p:spPr/>
        <p:txBody>
          <a:bodyPr/>
          <a:lstStyle/>
          <a:p>
            <a:r>
              <a:rPr lang="fr-FR" dirty="0"/>
              <a:t>3. la peau de chagrin</a:t>
            </a:r>
          </a:p>
        </p:txBody>
      </p:sp>
      <p:sp>
        <p:nvSpPr>
          <p:cNvPr id="3" name="Espace réservé du contenu 2">
            <a:extLst>
              <a:ext uri="{FF2B5EF4-FFF2-40B4-BE49-F238E27FC236}">
                <a16:creationId xmlns:a16="http://schemas.microsoft.com/office/drawing/2014/main" id="{2ECF7F7D-603D-CE4A-8C0C-2A293829EB6A}"/>
              </a:ext>
            </a:extLst>
          </p:cNvPr>
          <p:cNvSpPr>
            <a:spLocks noGrp="1"/>
          </p:cNvSpPr>
          <p:nvPr>
            <p:ph idx="1"/>
          </p:nvPr>
        </p:nvSpPr>
        <p:spPr/>
        <p:txBody>
          <a:bodyPr/>
          <a:lstStyle/>
          <a:p>
            <a:pPr marL="0" indent="0">
              <a:buNone/>
            </a:pPr>
            <a:r>
              <a:rPr lang="fr-FR" dirty="0"/>
              <a:t>3.1  A LA FOIS ÉTUDE, ROMAN ET CONTE</a:t>
            </a:r>
          </a:p>
          <a:p>
            <a:pPr marL="0" indent="0">
              <a:buNone/>
            </a:pPr>
            <a:r>
              <a:rPr lang="fr-FR" dirty="0"/>
              <a:t>3.2  LES PERSONNAGES</a:t>
            </a:r>
          </a:p>
          <a:p>
            <a:pPr marL="0" indent="0">
              <a:buNone/>
            </a:pPr>
            <a:r>
              <a:rPr lang="fr-FR" dirty="0"/>
              <a:t>3.3 LE ROMANTISME</a:t>
            </a:r>
          </a:p>
          <a:p>
            <a:pPr marL="0" indent="0">
              <a:buNone/>
            </a:pPr>
            <a:r>
              <a:rPr lang="fr-FR" dirty="0"/>
              <a:t>3.4 LA SOCIETE PARISIENNE – LE THEATRE</a:t>
            </a:r>
          </a:p>
          <a:p>
            <a:pPr marL="0" indent="0">
              <a:buNone/>
            </a:pPr>
            <a:r>
              <a:rPr lang="fr-FR" dirty="0"/>
              <a:t>3.5 L’AMOUR</a:t>
            </a:r>
          </a:p>
          <a:p>
            <a:pPr marL="0" indent="0">
              <a:buNone/>
            </a:pPr>
            <a:r>
              <a:rPr lang="fr-FR" dirty="0"/>
              <a:t>3.6 L’ARGENT</a:t>
            </a:r>
          </a:p>
          <a:p>
            <a:pPr marL="0" indent="0">
              <a:buNone/>
            </a:pPr>
            <a:r>
              <a:rPr lang="fr-FR" dirty="0"/>
              <a:t>3.7 LE FESTIN</a:t>
            </a:r>
          </a:p>
        </p:txBody>
      </p:sp>
    </p:spTree>
    <p:extLst>
      <p:ext uri="{BB962C8B-B14F-4D97-AF65-F5344CB8AC3E}">
        <p14:creationId xmlns:p14="http://schemas.microsoft.com/office/powerpoint/2010/main" val="3997673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35BB4E-796F-4147-BEF7-0CDD6C97ECF0}"/>
              </a:ext>
            </a:extLst>
          </p:cNvPr>
          <p:cNvSpPr>
            <a:spLocks noGrp="1"/>
          </p:cNvSpPr>
          <p:nvPr>
            <p:ph type="title"/>
          </p:nvPr>
        </p:nvSpPr>
        <p:spPr/>
        <p:txBody>
          <a:bodyPr/>
          <a:lstStyle/>
          <a:p>
            <a:r>
              <a:rPr lang="fr-FR" dirty="0"/>
              <a:t>3.1.  A LA FOIS ÉTUDE, ROMAN ET CONTE :</a:t>
            </a:r>
            <a:br>
              <a:rPr lang="fr-FR" dirty="0"/>
            </a:br>
            <a:endParaRPr lang="fr-FR" dirty="0"/>
          </a:p>
        </p:txBody>
      </p:sp>
      <p:sp>
        <p:nvSpPr>
          <p:cNvPr id="3" name="Espace réservé du contenu 2">
            <a:extLst>
              <a:ext uri="{FF2B5EF4-FFF2-40B4-BE49-F238E27FC236}">
                <a16:creationId xmlns:a16="http://schemas.microsoft.com/office/drawing/2014/main" id="{752F9F05-5788-0446-B392-A121CC4E1600}"/>
              </a:ext>
            </a:extLst>
          </p:cNvPr>
          <p:cNvSpPr>
            <a:spLocks noGrp="1"/>
          </p:cNvSpPr>
          <p:nvPr>
            <p:ph idx="1"/>
          </p:nvPr>
        </p:nvSpPr>
        <p:spPr/>
        <p:txBody>
          <a:bodyPr>
            <a:normAutofit fontScale="92500" lnSpcReduction="10000"/>
          </a:bodyPr>
          <a:lstStyle/>
          <a:p>
            <a:r>
              <a:rPr lang="fr-FR" dirty="0"/>
              <a:t>ETUDE : </a:t>
            </a:r>
            <a:r>
              <a:rPr lang="fr-FR" dirty="0">
                <a:solidFill>
                  <a:srgbClr val="7030A0"/>
                </a:solidFill>
              </a:rPr>
              <a:t>réflexion </a:t>
            </a:r>
            <a:r>
              <a:rPr lang="fr-FR" u="sng" dirty="0">
                <a:solidFill>
                  <a:srgbClr val="7030A0"/>
                </a:solidFill>
              </a:rPr>
              <a:t>philosophique</a:t>
            </a:r>
            <a:r>
              <a:rPr lang="fr-FR" dirty="0">
                <a:solidFill>
                  <a:srgbClr val="7030A0"/>
                </a:solidFill>
              </a:rPr>
              <a:t> </a:t>
            </a:r>
            <a:r>
              <a:rPr lang="fr-FR" dirty="0"/>
              <a:t>sur la « formule » de la vie humaine : dépense d’énergie en passions (jouissance, richesse, désirs).</a:t>
            </a:r>
          </a:p>
          <a:p>
            <a:pPr marL="0" indent="0">
              <a:buNone/>
            </a:pPr>
            <a:r>
              <a:rPr lang="fr-FR" dirty="0"/>
              <a:t>Philosophie de l’</a:t>
            </a:r>
            <a:r>
              <a:rPr lang="fr-FR" dirty="0">
                <a:solidFill>
                  <a:srgbClr val="7030A0"/>
                </a:solidFill>
              </a:rPr>
              <a:t>énergie</a:t>
            </a:r>
            <a:r>
              <a:rPr lang="fr-FR" dirty="0"/>
              <a:t> : théorie que chacun dispose d’un </a:t>
            </a:r>
            <a:r>
              <a:rPr lang="fr-FR" dirty="0">
                <a:solidFill>
                  <a:srgbClr val="7030A0"/>
                </a:solidFill>
              </a:rPr>
              <a:t>capital vital d’énergie </a:t>
            </a:r>
            <a:r>
              <a:rPr lang="fr-FR" dirty="0"/>
              <a:t>qu’il choisit de dépenser plus ou moins vite : vie intense (désirs, accomplissements) mais brève, ou vie calme, sans passions ni jouissances, mais longue. Seul le </a:t>
            </a:r>
            <a:r>
              <a:rPr lang="fr-FR" dirty="0">
                <a:solidFill>
                  <a:srgbClr val="7030A0"/>
                </a:solidFill>
              </a:rPr>
              <a:t>savoir</a:t>
            </a:r>
            <a:r>
              <a:rPr lang="fr-FR" dirty="0"/>
              <a:t> conserve.</a:t>
            </a:r>
          </a:p>
          <a:p>
            <a:pPr marL="0" indent="0">
              <a:buNone/>
            </a:pPr>
            <a:r>
              <a:rPr lang="fr-FR" dirty="0"/>
              <a:t>Le prix de la peau = « </a:t>
            </a:r>
            <a:r>
              <a:rPr lang="fr-FR" dirty="0">
                <a:solidFill>
                  <a:srgbClr val="7030A0"/>
                </a:solidFill>
              </a:rPr>
              <a:t>Vouloir</a:t>
            </a:r>
            <a:r>
              <a:rPr lang="fr-FR" dirty="0"/>
              <a:t> nous brûle et </a:t>
            </a:r>
            <a:r>
              <a:rPr lang="fr-FR" dirty="0">
                <a:solidFill>
                  <a:srgbClr val="7030A0"/>
                </a:solidFill>
              </a:rPr>
              <a:t>Pouvoir</a:t>
            </a:r>
            <a:r>
              <a:rPr lang="fr-FR" dirty="0"/>
              <a:t> nous détruit. » L’homme est impuissant. Il lui reste le Savoir (dérisoire passivité).</a:t>
            </a:r>
          </a:p>
          <a:p>
            <a:pPr marL="0" indent="0">
              <a:buNone/>
            </a:pPr>
            <a:r>
              <a:rPr lang="fr-FR" dirty="0"/>
              <a:t>Montre </a:t>
            </a:r>
            <a:r>
              <a:rPr lang="fr-FR" dirty="0">
                <a:solidFill>
                  <a:srgbClr val="7030A0"/>
                </a:solidFill>
              </a:rPr>
              <a:t>l’absurdité de la vie humaine</a:t>
            </a:r>
            <a:r>
              <a:rPr lang="fr-FR" dirty="0"/>
              <a:t>. L’homme se croit libre mais a le choix entre inertie et anéantissement!</a:t>
            </a:r>
          </a:p>
          <a:p>
            <a:endParaRPr lang="fr-FR" dirty="0"/>
          </a:p>
        </p:txBody>
      </p:sp>
    </p:spTree>
    <p:extLst>
      <p:ext uri="{BB962C8B-B14F-4D97-AF65-F5344CB8AC3E}">
        <p14:creationId xmlns:p14="http://schemas.microsoft.com/office/powerpoint/2010/main" val="2251402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7B2EEC1-73D3-4F41-8C34-1892F8E06547}"/>
              </a:ext>
            </a:extLst>
          </p:cNvPr>
          <p:cNvSpPr>
            <a:spLocks noGrp="1"/>
          </p:cNvSpPr>
          <p:nvPr>
            <p:ph idx="4294967295"/>
          </p:nvPr>
        </p:nvSpPr>
        <p:spPr>
          <a:xfrm>
            <a:off x="939114" y="840259"/>
            <a:ext cx="10169609" cy="4337222"/>
          </a:xfrm>
        </p:spPr>
        <p:txBody>
          <a:bodyPr>
            <a:normAutofit/>
          </a:bodyPr>
          <a:lstStyle/>
          <a:p>
            <a:r>
              <a:rPr lang="fr-FR" dirty="0"/>
              <a:t>Pour Balzac, l’autorité est puissante quand son énergie est concentrée : </a:t>
            </a:r>
            <a:r>
              <a:rPr lang="fr-FR" dirty="0" err="1"/>
              <a:t>cf</a:t>
            </a:r>
            <a:r>
              <a:rPr lang="fr-FR" dirty="0"/>
              <a:t> Napoléon, Robespierre…</a:t>
            </a:r>
          </a:p>
          <a:p>
            <a:r>
              <a:rPr lang="fr-FR" dirty="0">
                <a:solidFill>
                  <a:srgbClr val="7030A0"/>
                </a:solidFill>
              </a:rPr>
              <a:t>L’antiquaire</a:t>
            </a:r>
            <a:r>
              <a:rPr lang="fr-FR" dirty="0"/>
              <a:t> en est l’illustration : concentration des forces, sa vie est intellectuelle (le Savoir et non le Pouvoir ou le Vouloir), il a donc conservé santé et vigueur. Il contemple le monde extérieur sans l’affronter. Importance de la vue : voir, c’est savoir…</a:t>
            </a:r>
          </a:p>
          <a:p>
            <a:r>
              <a:rPr lang="fr-FR" dirty="0"/>
              <a:t>Les autres personnages balzaciens sont dans la vie réelle : quand Raphael prend la peau, il lance un défi à la sagesse : il veut savoir! En souhaitant connaître lucidement son destin, il réaffirme par cet acte sa condition de mortel : il reconnaît la </a:t>
            </a:r>
            <a:r>
              <a:rPr lang="fr-FR" dirty="0">
                <a:solidFill>
                  <a:srgbClr val="7030A0"/>
                </a:solidFill>
              </a:rPr>
              <a:t>part humaine du désir</a:t>
            </a:r>
            <a:r>
              <a:rPr lang="fr-FR" dirty="0"/>
              <a:t>, et va en vivre jusqu’à en mourir…</a:t>
            </a:r>
          </a:p>
        </p:txBody>
      </p:sp>
    </p:spTree>
    <p:extLst>
      <p:ext uri="{BB962C8B-B14F-4D97-AF65-F5344CB8AC3E}">
        <p14:creationId xmlns:p14="http://schemas.microsoft.com/office/powerpoint/2010/main" val="3840061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F376E1-3DB2-2A4C-AB4F-E19FEE23E45C}"/>
              </a:ext>
            </a:extLst>
          </p:cNvPr>
          <p:cNvSpPr>
            <a:spLocks noGrp="1"/>
          </p:cNvSpPr>
          <p:nvPr>
            <p:ph type="title" idx="4294967295"/>
          </p:nvPr>
        </p:nvSpPr>
        <p:spPr>
          <a:xfrm>
            <a:off x="919463" y="718365"/>
            <a:ext cx="9604375" cy="566737"/>
          </a:xfrm>
        </p:spPr>
        <p:txBody>
          <a:bodyPr/>
          <a:lstStyle/>
          <a:p>
            <a:r>
              <a:rPr lang="fr-FR" dirty="0"/>
              <a:t>CONTE :</a:t>
            </a:r>
          </a:p>
        </p:txBody>
      </p:sp>
      <p:sp>
        <p:nvSpPr>
          <p:cNvPr id="3" name="Espace réservé du contenu 2">
            <a:extLst>
              <a:ext uri="{FF2B5EF4-FFF2-40B4-BE49-F238E27FC236}">
                <a16:creationId xmlns:a16="http://schemas.microsoft.com/office/drawing/2014/main" id="{9F6ED161-CFAF-8F4C-9069-74BC07200AEA}"/>
              </a:ext>
            </a:extLst>
          </p:cNvPr>
          <p:cNvSpPr>
            <a:spLocks noGrp="1"/>
          </p:cNvSpPr>
          <p:nvPr>
            <p:ph idx="4294967295"/>
          </p:nvPr>
        </p:nvSpPr>
        <p:spPr>
          <a:xfrm>
            <a:off x="721755" y="1371599"/>
            <a:ext cx="10139834" cy="4485503"/>
          </a:xfrm>
        </p:spPr>
        <p:txBody>
          <a:bodyPr>
            <a:normAutofit fontScale="25000" lnSpcReduction="20000"/>
          </a:bodyPr>
          <a:lstStyle/>
          <a:p>
            <a:pPr>
              <a:buFontTx/>
              <a:buChar char="-"/>
            </a:pPr>
            <a:r>
              <a:rPr lang="fr-FR" sz="7600" dirty="0"/>
              <a:t>Vogue parisienne du conteur fantastique allemand </a:t>
            </a:r>
            <a:r>
              <a:rPr lang="fr-FR" sz="7600" dirty="0">
                <a:solidFill>
                  <a:srgbClr val="7030A0"/>
                </a:solidFill>
              </a:rPr>
              <a:t>Hoffmann</a:t>
            </a:r>
            <a:r>
              <a:rPr lang="fr-FR" sz="7600" dirty="0"/>
              <a:t> de 1828 à 1833 (« Contes fantastiques »). Son fantastique naît d’une perception faussée de la réalité. </a:t>
            </a:r>
          </a:p>
          <a:p>
            <a:pPr>
              <a:buFontTx/>
              <a:buChar char="-"/>
            </a:pPr>
            <a:r>
              <a:rPr lang="fr-FR" sz="7600" dirty="0"/>
              <a:t>Balzac invente un </a:t>
            </a:r>
            <a:r>
              <a:rPr lang="fr-FR" sz="7600" dirty="0">
                <a:solidFill>
                  <a:srgbClr val="7030A0"/>
                </a:solidFill>
              </a:rPr>
              <a:t>nouveau fantastique</a:t>
            </a:r>
            <a:r>
              <a:rPr lang="fr-FR" sz="7600" dirty="0"/>
              <a:t>, qui exprime le mystère par excellence. Quand Raphael prend la peau, il n’entre pas dans le fantastique, mais au contraire retombe dans la vie réelle, la société parisienne de 1830. Le mystère et l’horreur triomphent dans le réel.</a:t>
            </a:r>
          </a:p>
          <a:p>
            <a:pPr>
              <a:buFontTx/>
              <a:buChar char="-"/>
            </a:pPr>
            <a:r>
              <a:rPr lang="fr-FR" sz="7600" dirty="0"/>
              <a:t>Le fantastique : intervention de l’extraordinaire, de l’irréel, dans une situation ordinaire. 3 explications possibles : rêve (démystification), explication scientifique ou rationnelle, confirmation du fantastique, du magique (déstabilise personnages et lecteur/lectrice).</a:t>
            </a:r>
          </a:p>
          <a:p>
            <a:pPr>
              <a:buFontTx/>
              <a:buChar char="-"/>
            </a:pPr>
            <a:r>
              <a:rPr lang="fr-FR" sz="7600" dirty="0"/>
              <a:t>Paris est le </a:t>
            </a:r>
            <a:r>
              <a:rPr lang="fr-FR" sz="7600" dirty="0">
                <a:solidFill>
                  <a:srgbClr val="7030A0"/>
                </a:solidFill>
              </a:rPr>
              <a:t>laboratoire rêvé </a:t>
            </a:r>
            <a:r>
              <a:rPr lang="fr-FR" sz="7600" dirty="0"/>
              <a:t>du fantastique : alliance de la misère et de la grandeur, le quotidien alimente le réalisme de ses descriptions. « La Peau de chagrin » y apparaît comme un conte philosophique.</a:t>
            </a:r>
          </a:p>
          <a:p>
            <a:pPr marL="0" indent="0">
              <a:buNone/>
            </a:pPr>
            <a:r>
              <a:rPr lang="fr-FR" sz="7600" dirty="0"/>
              <a:t>    </a:t>
            </a:r>
            <a:r>
              <a:rPr lang="fr-FR" sz="7600" dirty="0">
                <a:solidFill>
                  <a:srgbClr val="7030A0"/>
                </a:solidFill>
              </a:rPr>
              <a:t>Antiquaire</a:t>
            </a:r>
            <a:r>
              <a:rPr lang="fr-FR" sz="7600" dirty="0"/>
              <a:t> a quelque chose d’infernal (Faust), la peau est magique, vivante, les orgies sont délirantes.</a:t>
            </a:r>
          </a:p>
          <a:p>
            <a:pPr>
              <a:buFontTx/>
              <a:buChar char="-"/>
            </a:pPr>
            <a:endParaRPr lang="fr-FR" dirty="0"/>
          </a:p>
        </p:txBody>
      </p:sp>
    </p:spTree>
    <p:extLst>
      <p:ext uri="{BB962C8B-B14F-4D97-AF65-F5344CB8AC3E}">
        <p14:creationId xmlns:p14="http://schemas.microsoft.com/office/powerpoint/2010/main" val="11643817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99BB90-BD24-6E43-8313-5239EFE2E9C5}"/>
              </a:ext>
            </a:extLst>
          </p:cNvPr>
          <p:cNvSpPr>
            <a:spLocks noGrp="1"/>
          </p:cNvSpPr>
          <p:nvPr>
            <p:ph type="title"/>
          </p:nvPr>
        </p:nvSpPr>
        <p:spPr/>
        <p:txBody>
          <a:bodyPr/>
          <a:lstStyle/>
          <a:p>
            <a:r>
              <a:rPr lang="fr-FR" dirty="0"/>
              <a:t>Autres aspects du conte :</a:t>
            </a:r>
          </a:p>
        </p:txBody>
      </p:sp>
      <p:sp>
        <p:nvSpPr>
          <p:cNvPr id="3" name="Espace réservé du contenu 2">
            <a:extLst>
              <a:ext uri="{FF2B5EF4-FFF2-40B4-BE49-F238E27FC236}">
                <a16:creationId xmlns:a16="http://schemas.microsoft.com/office/drawing/2014/main" id="{31D8F553-121A-374D-A904-BEAA87813A6C}"/>
              </a:ext>
            </a:extLst>
          </p:cNvPr>
          <p:cNvSpPr>
            <a:spLocks noGrp="1"/>
          </p:cNvSpPr>
          <p:nvPr>
            <p:ph idx="1"/>
          </p:nvPr>
        </p:nvSpPr>
        <p:spPr/>
        <p:txBody>
          <a:bodyPr>
            <a:normAutofit/>
          </a:bodyPr>
          <a:lstStyle/>
          <a:p>
            <a:pPr>
              <a:buFontTx/>
              <a:buChar char="-"/>
            </a:pPr>
            <a:r>
              <a:rPr lang="fr-FR" sz="2200" dirty="0"/>
              <a:t>Allusions à l’oralité, au discours : discours cités, adresses au lecteur, récits menés par un ou plusieurs personnages</a:t>
            </a:r>
          </a:p>
          <a:p>
            <a:pPr>
              <a:buFontTx/>
              <a:buChar char="-"/>
            </a:pPr>
            <a:r>
              <a:rPr lang="fr-FR" sz="2200" dirty="0"/>
              <a:t>L’orient : la peau vient de l’orient (</a:t>
            </a:r>
            <a:r>
              <a:rPr lang="fr-FR" sz="2200" dirty="0" err="1"/>
              <a:t>cf</a:t>
            </a:r>
            <a:r>
              <a:rPr lang="fr-FR" sz="2200" dirty="0"/>
              <a:t> lampe d’Aladin), sensualité des orgies : conte oriental</a:t>
            </a:r>
          </a:p>
          <a:p>
            <a:pPr>
              <a:buFontTx/>
              <a:buChar char="-"/>
            </a:pPr>
            <a:r>
              <a:rPr lang="fr-FR" sz="2200" dirty="0"/>
              <a:t>Faust (Goethe) : homme qui vend sa vie, son âme au diable pour le pouvoir.</a:t>
            </a:r>
          </a:p>
          <a:p>
            <a:pPr>
              <a:buFontTx/>
              <a:buChar char="-"/>
            </a:pPr>
            <a:r>
              <a:rPr lang="fr-FR" sz="2200" dirty="0"/>
              <a:t>Influence de Rabelais : caractère expansif et satirique, explosion de vie et sensualité fastueuse.</a:t>
            </a:r>
          </a:p>
          <a:p>
            <a:endParaRPr lang="fr-FR" dirty="0"/>
          </a:p>
        </p:txBody>
      </p:sp>
    </p:spTree>
    <p:extLst>
      <p:ext uri="{BB962C8B-B14F-4D97-AF65-F5344CB8AC3E}">
        <p14:creationId xmlns:p14="http://schemas.microsoft.com/office/powerpoint/2010/main" val="3388597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DE9FC8-5D35-7549-8DE6-8B652D44697D}"/>
              </a:ext>
            </a:extLst>
          </p:cNvPr>
          <p:cNvSpPr>
            <a:spLocks noGrp="1"/>
          </p:cNvSpPr>
          <p:nvPr>
            <p:ph type="title" idx="4294967295"/>
          </p:nvPr>
        </p:nvSpPr>
        <p:spPr>
          <a:xfrm>
            <a:off x="845322" y="804863"/>
            <a:ext cx="9604375" cy="524668"/>
          </a:xfrm>
        </p:spPr>
        <p:txBody>
          <a:bodyPr>
            <a:normAutofit fontScale="90000"/>
          </a:bodyPr>
          <a:lstStyle/>
          <a:p>
            <a:r>
              <a:rPr lang="fr-FR" dirty="0"/>
              <a:t>ROMAN :</a:t>
            </a:r>
          </a:p>
        </p:txBody>
      </p:sp>
      <p:sp>
        <p:nvSpPr>
          <p:cNvPr id="3" name="Espace réservé du contenu 2">
            <a:extLst>
              <a:ext uri="{FF2B5EF4-FFF2-40B4-BE49-F238E27FC236}">
                <a16:creationId xmlns:a16="http://schemas.microsoft.com/office/drawing/2014/main" id="{6D025BD7-E4E0-1D47-ACDE-F7268739AE0F}"/>
              </a:ext>
            </a:extLst>
          </p:cNvPr>
          <p:cNvSpPr>
            <a:spLocks noGrp="1"/>
          </p:cNvSpPr>
          <p:nvPr>
            <p:ph idx="4294967295"/>
          </p:nvPr>
        </p:nvSpPr>
        <p:spPr>
          <a:xfrm>
            <a:off x="758825" y="1329531"/>
            <a:ext cx="9830916" cy="4329864"/>
          </a:xfrm>
        </p:spPr>
        <p:txBody>
          <a:bodyPr>
            <a:noAutofit/>
          </a:bodyPr>
          <a:lstStyle/>
          <a:p>
            <a:pPr>
              <a:buFontTx/>
              <a:buChar char="-"/>
            </a:pPr>
            <a:r>
              <a:rPr lang="fr-FR" sz="1900" dirty="0"/>
              <a:t>En 1831, le roman n’est pas le genre littéraire le plus noble. Il est </a:t>
            </a:r>
            <a:r>
              <a:rPr lang="fr-FR" sz="1900" dirty="0">
                <a:solidFill>
                  <a:srgbClr val="7030A0"/>
                </a:solidFill>
              </a:rPr>
              <a:t>populaire</a:t>
            </a:r>
            <a:r>
              <a:rPr lang="fr-FR" sz="1900" dirty="0"/>
              <a:t>. Le récit fantastique est à la mode. « La peau de chagrin » est un </a:t>
            </a:r>
            <a:r>
              <a:rPr lang="fr-FR" sz="1900" dirty="0">
                <a:solidFill>
                  <a:srgbClr val="7030A0"/>
                </a:solidFill>
              </a:rPr>
              <a:t>roman philosophique </a:t>
            </a:r>
            <a:r>
              <a:rPr lang="fr-FR" sz="1900" dirty="0"/>
              <a:t>comportant :</a:t>
            </a:r>
          </a:p>
          <a:p>
            <a:pPr marL="0" indent="0">
              <a:buNone/>
            </a:pPr>
            <a:r>
              <a:rPr lang="fr-FR" sz="1900" dirty="0"/>
              <a:t>. des influences de </a:t>
            </a:r>
            <a:r>
              <a:rPr lang="fr-FR" sz="1900" dirty="0">
                <a:solidFill>
                  <a:srgbClr val="7030A0"/>
                </a:solidFill>
              </a:rPr>
              <a:t>Rabelais</a:t>
            </a:r>
            <a:r>
              <a:rPr lang="fr-FR" sz="1900" dirty="0"/>
              <a:t> (</a:t>
            </a:r>
            <a:r>
              <a:rPr lang="fr-FR" sz="1900" i="1" dirty="0"/>
              <a:t>Gargantua</a:t>
            </a:r>
            <a:r>
              <a:rPr lang="fr-FR" sz="1900" dirty="0"/>
              <a:t>) et de </a:t>
            </a:r>
            <a:r>
              <a:rPr lang="fr-FR" sz="1900" dirty="0">
                <a:solidFill>
                  <a:srgbClr val="7030A0"/>
                </a:solidFill>
              </a:rPr>
              <a:t>Sterne</a:t>
            </a:r>
            <a:r>
              <a:rPr lang="fr-FR" sz="1900" dirty="0"/>
              <a:t> (</a:t>
            </a:r>
            <a:r>
              <a:rPr lang="fr-FR" sz="1900" i="1" dirty="0" err="1"/>
              <a:t>Tristram</a:t>
            </a:r>
            <a:r>
              <a:rPr lang="fr-FR" sz="1900" i="1" dirty="0"/>
              <a:t> </a:t>
            </a:r>
            <a:r>
              <a:rPr lang="fr-FR" sz="1900" i="1" dirty="0" err="1"/>
              <a:t>Shandy</a:t>
            </a:r>
            <a:r>
              <a:rPr lang="fr-FR" sz="1900" dirty="0"/>
              <a:t>) pour son côté fantaisiste, excentrique</a:t>
            </a:r>
          </a:p>
          <a:p>
            <a:pPr marL="0" indent="0">
              <a:buNone/>
            </a:pPr>
            <a:r>
              <a:rPr lang="fr-FR" sz="1900" dirty="0"/>
              <a:t>. des influences des </a:t>
            </a:r>
            <a:r>
              <a:rPr lang="fr-FR" sz="1900" dirty="0">
                <a:solidFill>
                  <a:srgbClr val="7030A0"/>
                </a:solidFill>
              </a:rPr>
              <a:t>contes fantastiques (Hoffmann)</a:t>
            </a:r>
          </a:p>
          <a:p>
            <a:pPr marL="0" indent="0">
              <a:buNone/>
            </a:pPr>
            <a:r>
              <a:rPr lang="fr-FR" sz="1900" dirty="0"/>
              <a:t>. des influences des romans à caractère </a:t>
            </a:r>
            <a:r>
              <a:rPr lang="fr-FR" sz="1900" dirty="0">
                <a:solidFill>
                  <a:srgbClr val="7030A0"/>
                </a:solidFill>
              </a:rPr>
              <a:t>autobiographique (Rousseau)</a:t>
            </a:r>
            <a:r>
              <a:rPr lang="fr-FR" sz="1900" dirty="0"/>
              <a:t>.</a:t>
            </a:r>
          </a:p>
          <a:p>
            <a:pPr marL="0" indent="0">
              <a:buNone/>
            </a:pPr>
            <a:r>
              <a:rPr lang="fr-FR" sz="1900" dirty="0"/>
              <a:t>. et il traite également de la société réelle, contexte historique, toutes couches sociales : impuissance de l’homme dans la société qui n’offre ni but ni destinée.</a:t>
            </a:r>
          </a:p>
          <a:p>
            <a:pPr>
              <a:buFontTx/>
              <a:buChar char="-"/>
            </a:pPr>
            <a:r>
              <a:rPr lang="fr-FR" sz="1900" dirty="0"/>
              <a:t>Structure du roman : 3 premiers tableaux (salle jeux, antiquaire, orgie) = scènes théâtrales. Suite du roman plus narrative. Foisonnement du roman, contraire à la concision du conte.</a:t>
            </a:r>
          </a:p>
        </p:txBody>
      </p:sp>
    </p:spTree>
    <p:extLst>
      <p:ext uri="{BB962C8B-B14F-4D97-AF65-F5344CB8AC3E}">
        <p14:creationId xmlns:p14="http://schemas.microsoft.com/office/powerpoint/2010/main" val="2541385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BA5E93-C574-214D-BFFC-0D880F23E7A3}"/>
              </a:ext>
            </a:extLst>
          </p:cNvPr>
          <p:cNvSpPr>
            <a:spLocks noGrp="1"/>
          </p:cNvSpPr>
          <p:nvPr>
            <p:ph type="title" idx="4294967295"/>
          </p:nvPr>
        </p:nvSpPr>
        <p:spPr>
          <a:xfrm>
            <a:off x="672328" y="804861"/>
            <a:ext cx="9604375" cy="1049337"/>
          </a:xfrm>
        </p:spPr>
        <p:txBody>
          <a:bodyPr/>
          <a:lstStyle/>
          <a:p>
            <a:r>
              <a:rPr lang="fr-FR" dirty="0"/>
              <a:t>3.2 LES PERSONNAGES</a:t>
            </a:r>
            <a:br>
              <a:rPr lang="fr-FR" dirty="0"/>
            </a:br>
            <a:endParaRPr lang="fr-FR" dirty="0"/>
          </a:p>
        </p:txBody>
      </p:sp>
      <p:sp>
        <p:nvSpPr>
          <p:cNvPr id="3" name="Espace réservé du contenu 2">
            <a:extLst>
              <a:ext uri="{FF2B5EF4-FFF2-40B4-BE49-F238E27FC236}">
                <a16:creationId xmlns:a16="http://schemas.microsoft.com/office/drawing/2014/main" id="{01B41780-2557-3443-8FCC-471921D80A68}"/>
              </a:ext>
            </a:extLst>
          </p:cNvPr>
          <p:cNvSpPr>
            <a:spLocks noGrp="1"/>
          </p:cNvSpPr>
          <p:nvPr>
            <p:ph idx="4294967295"/>
          </p:nvPr>
        </p:nvSpPr>
        <p:spPr>
          <a:xfrm>
            <a:off x="585830" y="1329530"/>
            <a:ext cx="10535251" cy="4712924"/>
          </a:xfrm>
        </p:spPr>
        <p:txBody>
          <a:bodyPr>
            <a:noAutofit/>
          </a:bodyPr>
          <a:lstStyle/>
          <a:p>
            <a:r>
              <a:rPr lang="fr-FR" sz="1900" dirty="0">
                <a:solidFill>
                  <a:srgbClr val="7030A0"/>
                </a:solidFill>
              </a:rPr>
              <a:t>Raphael</a:t>
            </a:r>
            <a:r>
              <a:rPr lang="fr-FR" sz="1900" dirty="0"/>
              <a:t> : famille d’aristocrates ruinés, fait ses études de droit. Déçu et désillusionné, veut se suicider. La peau ne fait que repousser sa mort. Son cœur balance entre deux femmes, la pure jeune fille pauvre (Pauline) et la riche femme du monde (</a:t>
            </a:r>
            <a:r>
              <a:rPr lang="fr-FR" sz="1900" dirty="0" err="1"/>
              <a:t>Foedora</a:t>
            </a:r>
            <a:r>
              <a:rPr lang="fr-FR" sz="1900" dirty="0"/>
              <a:t>). Ce personnage tient à la fois de Balzac lui-même, et de Rousseau.</a:t>
            </a:r>
          </a:p>
          <a:p>
            <a:r>
              <a:rPr lang="fr-FR" sz="1900" dirty="0">
                <a:solidFill>
                  <a:srgbClr val="7030A0"/>
                </a:solidFill>
              </a:rPr>
              <a:t>L’antiquaire</a:t>
            </a:r>
            <a:r>
              <a:rPr lang="fr-FR" sz="1900" dirty="0"/>
              <a:t> : </a:t>
            </a:r>
            <a:r>
              <a:rPr lang="fr-FR" sz="1900" dirty="0" err="1"/>
              <a:t>imprécisément</a:t>
            </a:r>
            <a:r>
              <a:rPr lang="fr-FR" sz="1900" dirty="0"/>
              <a:t> vieux, petit, sec, en noir, ironie du rire muet = infernal. Défend sa force vitale en ne se dépensant pas. Impression de puissance extrême, observateur lucide et pénétrant du cœur humain.</a:t>
            </a:r>
          </a:p>
          <a:p>
            <a:r>
              <a:rPr lang="fr-FR" sz="1900" dirty="0">
                <a:solidFill>
                  <a:srgbClr val="7030A0"/>
                </a:solidFill>
              </a:rPr>
              <a:t>Pauline</a:t>
            </a:r>
            <a:r>
              <a:rPr lang="fr-FR" sz="1900" dirty="0"/>
              <a:t> : ange, créature céleste, innocence, pureté, spiritualité, travaille pour vivre : être, authenticité.</a:t>
            </a:r>
          </a:p>
          <a:p>
            <a:r>
              <a:rPr lang="fr-FR" sz="1900" dirty="0" err="1">
                <a:solidFill>
                  <a:srgbClr val="7030A0"/>
                </a:solidFill>
              </a:rPr>
              <a:t>Foedora</a:t>
            </a:r>
            <a:r>
              <a:rPr lang="fr-FR" sz="1900" dirty="0"/>
              <a:t> : femme du monde sans cœur ni sentiments, incompréhensible, pas de vie intérieure, figée, pas humaine, pas d’âme, actrice avec masque, fausse, vaine, artificieuse, égoïste : paraître, fausseté, artificialité. Elle représente l’égoïsme de la société gouvernée par l’argent et l’illusion (cercle mondain, huissiers, créanciers).</a:t>
            </a:r>
          </a:p>
        </p:txBody>
      </p:sp>
    </p:spTree>
    <p:extLst>
      <p:ext uri="{BB962C8B-B14F-4D97-AF65-F5344CB8AC3E}">
        <p14:creationId xmlns:p14="http://schemas.microsoft.com/office/powerpoint/2010/main" val="877917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26FEAA-5A84-6A44-B2AE-78CEEA1BF33B}"/>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67E92ABE-194C-B043-A87A-1DB608F0DF82}"/>
              </a:ext>
            </a:extLst>
          </p:cNvPr>
          <p:cNvSpPr>
            <a:spLocks noGrp="1"/>
          </p:cNvSpPr>
          <p:nvPr>
            <p:ph idx="1"/>
          </p:nvPr>
        </p:nvSpPr>
        <p:spPr/>
        <p:txBody>
          <a:bodyPr/>
          <a:lstStyle/>
          <a:p>
            <a:r>
              <a:rPr lang="fr-FR" dirty="0"/>
              <a:t>Tous les personnages sont vivants et réels mais sont des « types », des modèles presque caricaturaux, dans des oppositions binaires (bien-mal, pur-impur, authentique-hypocrite, etc.).  Aspect manichéiste.</a:t>
            </a:r>
          </a:p>
        </p:txBody>
      </p:sp>
    </p:spTree>
    <p:extLst>
      <p:ext uri="{BB962C8B-B14F-4D97-AF65-F5344CB8AC3E}">
        <p14:creationId xmlns:p14="http://schemas.microsoft.com/office/powerpoint/2010/main" val="7526063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5AFAC0-91D0-4E4D-B70B-4032E297CC37}"/>
              </a:ext>
            </a:extLst>
          </p:cNvPr>
          <p:cNvSpPr>
            <a:spLocks noGrp="1"/>
          </p:cNvSpPr>
          <p:nvPr>
            <p:ph type="title"/>
          </p:nvPr>
        </p:nvSpPr>
        <p:spPr>
          <a:xfrm>
            <a:off x="994379" y="730379"/>
            <a:ext cx="9603275" cy="1049235"/>
          </a:xfrm>
        </p:spPr>
        <p:txBody>
          <a:bodyPr/>
          <a:lstStyle/>
          <a:p>
            <a:r>
              <a:rPr lang="fr-FR" dirty="0"/>
              <a:t>3.3 LE ROMANTISME</a:t>
            </a:r>
          </a:p>
        </p:txBody>
      </p:sp>
      <p:sp>
        <p:nvSpPr>
          <p:cNvPr id="3" name="Espace réservé du contenu 2">
            <a:extLst>
              <a:ext uri="{FF2B5EF4-FFF2-40B4-BE49-F238E27FC236}">
                <a16:creationId xmlns:a16="http://schemas.microsoft.com/office/drawing/2014/main" id="{ED3D4593-DC46-A04E-A164-988C53BEFEC3}"/>
              </a:ext>
            </a:extLst>
          </p:cNvPr>
          <p:cNvSpPr>
            <a:spLocks noGrp="1"/>
          </p:cNvSpPr>
          <p:nvPr>
            <p:ph idx="1"/>
          </p:nvPr>
        </p:nvSpPr>
        <p:spPr>
          <a:xfrm>
            <a:off x="994379" y="1966305"/>
            <a:ext cx="10089632" cy="3767230"/>
          </a:xfrm>
        </p:spPr>
        <p:txBody>
          <a:bodyPr>
            <a:normAutofit lnSpcReduction="10000"/>
          </a:bodyPr>
          <a:lstStyle/>
          <a:p>
            <a:pPr marL="0" indent="0">
              <a:buNone/>
            </a:pPr>
            <a:r>
              <a:rPr lang="fr-FR" dirty="0"/>
              <a:t>. Le romantisme nait d’une </a:t>
            </a:r>
            <a:r>
              <a:rPr lang="fr-FR" dirty="0">
                <a:solidFill>
                  <a:srgbClr val="7030A0"/>
                </a:solidFill>
              </a:rPr>
              <a:t>nouvelle vision</a:t>
            </a:r>
            <a:r>
              <a:rPr lang="fr-FR" dirty="0"/>
              <a:t> de l’homme et de la société. Les lumières ont mis l’homme au centre des préoccupations. Mais depuis Rousseau (1712-1778), </a:t>
            </a:r>
            <a:r>
              <a:rPr lang="fr-FR" dirty="0">
                <a:solidFill>
                  <a:srgbClr val="7030A0"/>
                </a:solidFill>
              </a:rPr>
              <a:t>l’homme est un être </a:t>
            </a:r>
            <a:r>
              <a:rPr lang="fr-FR" u="sng" dirty="0">
                <a:solidFill>
                  <a:srgbClr val="7030A0"/>
                </a:solidFill>
              </a:rPr>
              <a:t>sentant</a:t>
            </a:r>
            <a:r>
              <a:rPr lang="fr-FR" dirty="0">
                <a:solidFill>
                  <a:srgbClr val="7030A0"/>
                </a:solidFill>
              </a:rPr>
              <a:t> et non plus seulement </a:t>
            </a:r>
            <a:r>
              <a:rPr lang="fr-FR" u="sng" dirty="0">
                <a:solidFill>
                  <a:srgbClr val="7030A0"/>
                </a:solidFill>
              </a:rPr>
              <a:t>pensant</a:t>
            </a:r>
            <a:r>
              <a:rPr lang="fr-FR" dirty="0"/>
              <a:t> (Descartes). Ses sentiments lui permettent d’accéder à une connaissance du réel (visible et invisible) </a:t>
            </a:r>
            <a:r>
              <a:rPr lang="fr-FR" dirty="0" err="1"/>
              <a:t>bcp</a:t>
            </a:r>
            <a:r>
              <a:rPr lang="fr-FR" dirty="0"/>
              <a:t> plus complète qu’avec la raison seule. Exaltation lyrique + « je ».</a:t>
            </a:r>
          </a:p>
          <a:p>
            <a:pPr marL="0" indent="0">
              <a:buNone/>
            </a:pPr>
            <a:r>
              <a:rPr lang="fr-FR" dirty="0"/>
              <a:t>. L’Angleterre invente le mot « </a:t>
            </a:r>
            <a:r>
              <a:rPr lang="fr-FR" dirty="0" err="1"/>
              <a:t>romanticism</a:t>
            </a:r>
            <a:r>
              <a:rPr lang="fr-FR" dirty="0"/>
              <a:t> » = paysages et sentiments qu’on trouve dans les romans : Lord Byron, Percy Shelley, mouvement du « Sturm </a:t>
            </a:r>
            <a:r>
              <a:rPr lang="fr-FR" dirty="0" err="1"/>
              <a:t>und</a:t>
            </a:r>
            <a:r>
              <a:rPr lang="fr-FR" dirty="0"/>
              <a:t> </a:t>
            </a:r>
            <a:r>
              <a:rPr lang="fr-FR" dirty="0" err="1"/>
              <a:t>Drang</a:t>
            </a:r>
            <a:r>
              <a:rPr lang="fr-FR" dirty="0"/>
              <a:t> » (tempête et passion) en Allemagne avec Goethe (Les souffrances du jeune Werther, 1774).</a:t>
            </a:r>
          </a:p>
          <a:p>
            <a:pPr marL="0" indent="0">
              <a:buNone/>
            </a:pPr>
            <a:r>
              <a:rPr lang="fr-FR" dirty="0"/>
              <a:t>Définition du romantisme par Mme de Staël (De la littérature, 1800) : « Ce que l’homme a fait de plus grand, il le doit au </a:t>
            </a:r>
            <a:r>
              <a:rPr lang="fr-FR" dirty="0">
                <a:solidFill>
                  <a:srgbClr val="7030A0"/>
                </a:solidFill>
              </a:rPr>
              <a:t>sentiment douloureux </a:t>
            </a:r>
            <a:r>
              <a:rPr lang="fr-FR" dirty="0"/>
              <a:t>de l’incomplet de sa destinée ».</a:t>
            </a:r>
          </a:p>
          <a:p>
            <a:pPr marL="0" indent="0">
              <a:buNone/>
            </a:pPr>
            <a:endParaRPr lang="fr-FR" dirty="0"/>
          </a:p>
          <a:p>
            <a:pPr marL="0" indent="0">
              <a:buNone/>
            </a:pPr>
            <a:endParaRPr lang="fr-FR" dirty="0"/>
          </a:p>
          <a:p>
            <a:endParaRPr lang="fr-FR" dirty="0"/>
          </a:p>
          <a:p>
            <a:endParaRPr lang="fr-FR" dirty="0"/>
          </a:p>
        </p:txBody>
      </p:sp>
    </p:spTree>
    <p:extLst>
      <p:ext uri="{BB962C8B-B14F-4D97-AF65-F5344CB8AC3E}">
        <p14:creationId xmlns:p14="http://schemas.microsoft.com/office/powerpoint/2010/main" val="34290880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D3D4593-DC46-A04E-A164-988C53BEFEC3}"/>
              </a:ext>
            </a:extLst>
          </p:cNvPr>
          <p:cNvSpPr>
            <a:spLocks noGrp="1"/>
          </p:cNvSpPr>
          <p:nvPr>
            <p:ph idx="4294967295"/>
          </p:nvPr>
        </p:nvSpPr>
        <p:spPr>
          <a:xfrm>
            <a:off x="968890" y="642551"/>
            <a:ext cx="9604375" cy="4856206"/>
          </a:xfrm>
        </p:spPr>
        <p:txBody>
          <a:bodyPr>
            <a:normAutofit fontScale="92500"/>
          </a:bodyPr>
          <a:lstStyle/>
          <a:p>
            <a:pPr marL="0" indent="0">
              <a:buNone/>
            </a:pPr>
            <a:r>
              <a:rPr lang="fr-FR" dirty="0"/>
              <a:t>Raphael est un héros romantique.</a:t>
            </a:r>
          </a:p>
          <a:p>
            <a:pPr>
              <a:buFontTx/>
              <a:buChar char="-"/>
            </a:pPr>
            <a:r>
              <a:rPr lang="fr-FR" dirty="0"/>
              <a:t>Influence de Walter Scott (« Ivanhoé »), Lord Byron, Faust (légende + Goethe) : ville d’eau avec </a:t>
            </a:r>
            <a:r>
              <a:rPr lang="fr-FR" dirty="0">
                <a:solidFill>
                  <a:srgbClr val="7030A0"/>
                </a:solidFill>
              </a:rPr>
              <a:t>oisifs et mondains</a:t>
            </a:r>
            <a:r>
              <a:rPr lang="fr-FR" dirty="0"/>
              <a:t>, </a:t>
            </a:r>
            <a:r>
              <a:rPr lang="fr-FR" dirty="0">
                <a:solidFill>
                  <a:srgbClr val="7030A0"/>
                </a:solidFill>
              </a:rPr>
              <a:t>héros mystérieux, aristocrate, solitai</a:t>
            </a:r>
            <a:r>
              <a:rPr lang="fr-FR" dirty="0"/>
              <a:t>re, duel, </a:t>
            </a:r>
            <a:r>
              <a:rPr lang="fr-FR" dirty="0">
                <a:solidFill>
                  <a:srgbClr val="7030A0"/>
                </a:solidFill>
              </a:rPr>
              <a:t>vieillesse dans la jeunesse</a:t>
            </a:r>
            <a:r>
              <a:rPr lang="fr-FR" dirty="0"/>
              <a:t>, </a:t>
            </a:r>
            <a:r>
              <a:rPr lang="fr-FR" dirty="0">
                <a:solidFill>
                  <a:srgbClr val="7030A0"/>
                </a:solidFill>
              </a:rPr>
              <a:t>mort prématurée, pacte diabolique </a:t>
            </a:r>
            <a:r>
              <a:rPr lang="fr-FR" dirty="0"/>
              <a:t>qui cause sa perte et celle de sa bien-aimée, héros </a:t>
            </a:r>
            <a:r>
              <a:rPr lang="fr-FR" dirty="0">
                <a:solidFill>
                  <a:srgbClr val="7030A0"/>
                </a:solidFill>
              </a:rPr>
              <a:t>maudit</a:t>
            </a:r>
            <a:r>
              <a:rPr lang="fr-FR" dirty="0"/>
              <a:t>.</a:t>
            </a:r>
          </a:p>
          <a:p>
            <a:pPr>
              <a:buFontTx/>
              <a:buChar char="-"/>
            </a:pPr>
            <a:r>
              <a:rPr lang="fr-FR" dirty="0"/>
              <a:t>C’est un être </a:t>
            </a:r>
            <a:r>
              <a:rPr lang="fr-FR" dirty="0">
                <a:solidFill>
                  <a:srgbClr val="7030A0"/>
                </a:solidFill>
              </a:rPr>
              <a:t>double</a:t>
            </a:r>
            <a:r>
              <a:rPr lang="fr-FR" dirty="0"/>
              <a:t> et supérieur, mélange de vice et de vertu, de jeunesse et d’usure. Il est seul au milieu de la multitude. Le « sublime romantique » = élan du héros par-delà une vie étriquée, et la mélancolie, l’échec de cet élan.</a:t>
            </a:r>
          </a:p>
          <a:p>
            <a:pPr>
              <a:buFontTx/>
              <a:buChar char="-"/>
            </a:pPr>
            <a:r>
              <a:rPr lang="fr-FR" dirty="0"/>
              <a:t>Sa fin : unité profonde dans l’amour (</a:t>
            </a:r>
            <a:r>
              <a:rPr lang="fr-FR" dirty="0" err="1"/>
              <a:t>cf</a:t>
            </a:r>
            <a:r>
              <a:rPr lang="fr-FR" dirty="0"/>
              <a:t>  « Le Rouge et le Noir » de </a:t>
            </a:r>
            <a:r>
              <a:rPr lang="fr-FR" dirty="0" err="1"/>
              <a:t>Stendahl</a:t>
            </a:r>
            <a:r>
              <a:rPr lang="fr-FR" dirty="0"/>
              <a:t>, « </a:t>
            </a:r>
            <a:r>
              <a:rPr lang="fr-FR" dirty="0" err="1"/>
              <a:t>Notre-dame</a:t>
            </a:r>
            <a:r>
              <a:rPr lang="fr-FR" dirty="0"/>
              <a:t> de Paris » de Hugo). Comme Balzac : choisit de dépenser son énergie, de vivre ses désirs, quitte à mourir jeune.</a:t>
            </a:r>
          </a:p>
          <a:p>
            <a:pPr>
              <a:buFontTx/>
              <a:buChar char="-"/>
            </a:pPr>
            <a:r>
              <a:rPr lang="fr-FR" dirty="0"/>
              <a:t>Le héros romantique est un héros </a:t>
            </a:r>
            <a:r>
              <a:rPr lang="fr-FR" dirty="0">
                <a:solidFill>
                  <a:srgbClr val="7030A0"/>
                </a:solidFill>
              </a:rPr>
              <a:t>tragique</a:t>
            </a:r>
            <a:r>
              <a:rPr lang="fr-FR" dirty="0"/>
              <a:t>. Quand il tente d’échapper à son destin (ou à la société, ses mensonges et sa mesquinerie), il le rattrape.</a:t>
            </a:r>
          </a:p>
          <a:p>
            <a:endParaRPr lang="fr-FR" dirty="0"/>
          </a:p>
          <a:p>
            <a:endParaRPr lang="fr-FR" dirty="0"/>
          </a:p>
        </p:txBody>
      </p:sp>
    </p:spTree>
    <p:extLst>
      <p:ext uri="{BB962C8B-B14F-4D97-AF65-F5344CB8AC3E}">
        <p14:creationId xmlns:p14="http://schemas.microsoft.com/office/powerpoint/2010/main" val="1098400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D3D4593-DC46-A04E-A164-988C53BEFEC3}"/>
              </a:ext>
            </a:extLst>
          </p:cNvPr>
          <p:cNvSpPr>
            <a:spLocks noGrp="1"/>
          </p:cNvSpPr>
          <p:nvPr>
            <p:ph idx="4294967295"/>
          </p:nvPr>
        </p:nvSpPr>
        <p:spPr>
          <a:xfrm>
            <a:off x="907106" y="928730"/>
            <a:ext cx="9604375" cy="4224038"/>
          </a:xfrm>
        </p:spPr>
        <p:txBody>
          <a:bodyPr>
            <a:normAutofit/>
          </a:bodyPr>
          <a:lstStyle/>
          <a:p>
            <a:pPr>
              <a:buFontTx/>
              <a:buChar char="-"/>
            </a:pPr>
            <a:r>
              <a:rPr lang="fr-FR" dirty="0"/>
              <a:t>1</a:t>
            </a:r>
            <a:r>
              <a:rPr lang="fr-FR" baseline="30000" dirty="0"/>
              <a:t>ère</a:t>
            </a:r>
            <a:r>
              <a:rPr lang="fr-FR" dirty="0"/>
              <a:t> œuvre romantique française = « Les méditations poétiques » de Lamartine.</a:t>
            </a:r>
          </a:p>
          <a:p>
            <a:pPr>
              <a:buFontTx/>
              <a:buChar char="-"/>
            </a:pPr>
            <a:r>
              <a:rPr lang="fr-FR" dirty="0"/>
              <a:t>Figures du romantisme = </a:t>
            </a:r>
            <a:r>
              <a:rPr lang="fr-FR" dirty="0">
                <a:solidFill>
                  <a:srgbClr val="7030A0"/>
                </a:solidFill>
              </a:rPr>
              <a:t>antithèses et hyperboles</a:t>
            </a:r>
            <a:r>
              <a:rPr lang="fr-FR" dirty="0"/>
              <a:t>. </a:t>
            </a:r>
          </a:p>
          <a:p>
            <a:pPr>
              <a:buFontTx/>
              <a:buChar char="-"/>
            </a:pPr>
            <a:r>
              <a:rPr lang="fr-FR" dirty="0"/>
              <a:t>« La peau de chagrin » fait partie du courant romantique, même s’il dépeint sans concession l’époque de Balzac et présente des aspects du réalisme. Le terme de « réalisme » apparaitra plus tard.</a:t>
            </a:r>
          </a:p>
          <a:p>
            <a:endParaRPr lang="fr-FR" dirty="0"/>
          </a:p>
          <a:p>
            <a:endParaRPr lang="fr-FR" dirty="0"/>
          </a:p>
        </p:txBody>
      </p:sp>
    </p:spTree>
    <p:extLst>
      <p:ext uri="{BB962C8B-B14F-4D97-AF65-F5344CB8AC3E}">
        <p14:creationId xmlns:p14="http://schemas.microsoft.com/office/powerpoint/2010/main" val="182011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27D264-709D-D84B-9441-1E13C411DEBB}"/>
              </a:ext>
            </a:extLst>
          </p:cNvPr>
          <p:cNvSpPr>
            <a:spLocks noGrp="1"/>
          </p:cNvSpPr>
          <p:nvPr>
            <p:ph type="title"/>
          </p:nvPr>
        </p:nvSpPr>
        <p:spPr/>
        <p:txBody>
          <a:bodyPr/>
          <a:lstStyle/>
          <a:p>
            <a:r>
              <a:rPr lang="fr-FR" dirty="0"/>
              <a:t>3.4 LA </a:t>
            </a:r>
            <a:r>
              <a:rPr lang="fr-FR" dirty="0" err="1"/>
              <a:t>SOCIété</a:t>
            </a:r>
            <a:r>
              <a:rPr lang="fr-FR" dirty="0"/>
              <a:t> PARISIENNE – le théâtre</a:t>
            </a:r>
            <a:br>
              <a:rPr lang="fr-FR" dirty="0"/>
            </a:br>
            <a:endParaRPr lang="fr-FR" dirty="0"/>
          </a:p>
        </p:txBody>
      </p:sp>
      <p:sp>
        <p:nvSpPr>
          <p:cNvPr id="3" name="Espace réservé du contenu 2">
            <a:extLst>
              <a:ext uri="{FF2B5EF4-FFF2-40B4-BE49-F238E27FC236}">
                <a16:creationId xmlns:a16="http://schemas.microsoft.com/office/drawing/2014/main" id="{E58DEEC0-5C7D-4F4A-9EB9-474D6D174486}"/>
              </a:ext>
            </a:extLst>
          </p:cNvPr>
          <p:cNvSpPr>
            <a:spLocks noGrp="1"/>
          </p:cNvSpPr>
          <p:nvPr>
            <p:ph idx="1"/>
          </p:nvPr>
        </p:nvSpPr>
        <p:spPr/>
        <p:txBody>
          <a:bodyPr>
            <a:normAutofit/>
          </a:bodyPr>
          <a:lstStyle/>
          <a:p>
            <a:r>
              <a:rPr lang="fr-FR" sz="2200" dirty="0"/>
              <a:t>La société parisienne est représentée par </a:t>
            </a:r>
            <a:r>
              <a:rPr lang="fr-FR" sz="2200" dirty="0" err="1"/>
              <a:t>Foedora</a:t>
            </a:r>
            <a:r>
              <a:rPr lang="fr-FR" sz="2200" dirty="0"/>
              <a:t> : </a:t>
            </a:r>
            <a:r>
              <a:rPr lang="fr-FR" sz="2200" dirty="0">
                <a:solidFill>
                  <a:srgbClr val="7030A0"/>
                </a:solidFill>
              </a:rPr>
              <a:t>égoïsme, domination de l’argent</a:t>
            </a:r>
            <a:r>
              <a:rPr lang="fr-FR" sz="2200" dirty="0"/>
              <a:t>. Cette société fait partie intégrante de l’action romanesque.</a:t>
            </a:r>
          </a:p>
          <a:p>
            <a:r>
              <a:rPr lang="fr-FR" sz="2200" dirty="0"/>
              <a:t>Le </a:t>
            </a:r>
            <a:r>
              <a:rPr lang="fr-FR" sz="2200" dirty="0">
                <a:solidFill>
                  <a:srgbClr val="7030A0"/>
                </a:solidFill>
              </a:rPr>
              <a:t>théâtre</a:t>
            </a:r>
            <a:r>
              <a:rPr lang="fr-FR" sz="2200" dirty="0"/>
              <a:t> est le catalyseur de la passion : Pauline, l’âme sœur, devient la maîtresse de Raphael car vue dans ce cadre somptueux, de luxe et de richesse : c’est </a:t>
            </a:r>
            <a:r>
              <a:rPr lang="fr-FR" sz="2200" dirty="0">
                <a:solidFill>
                  <a:srgbClr val="7030A0"/>
                </a:solidFill>
              </a:rPr>
              <a:t>l’apparence</a:t>
            </a:r>
            <a:r>
              <a:rPr lang="fr-FR" sz="2200" dirty="0"/>
              <a:t> qui le séduit et le théâtre = lieu du paraître (pour les acteurs ET les spectateurs).</a:t>
            </a:r>
          </a:p>
          <a:p>
            <a:r>
              <a:rPr lang="fr-FR" sz="2200" dirty="0"/>
              <a:t>L’érotique balzacienne est liée au </a:t>
            </a:r>
            <a:r>
              <a:rPr lang="fr-FR" sz="2200" dirty="0">
                <a:solidFill>
                  <a:srgbClr val="7030A0"/>
                </a:solidFill>
              </a:rPr>
              <a:t>luxe et à la fortune</a:t>
            </a:r>
            <a:r>
              <a:rPr lang="fr-FR" sz="2200" dirty="0"/>
              <a:t>.</a:t>
            </a:r>
          </a:p>
        </p:txBody>
      </p:sp>
    </p:spTree>
    <p:extLst>
      <p:ext uri="{BB962C8B-B14F-4D97-AF65-F5344CB8AC3E}">
        <p14:creationId xmlns:p14="http://schemas.microsoft.com/office/powerpoint/2010/main" val="19467949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F7F476-04F4-3F48-B3D3-B4DBFD74BDEE}"/>
              </a:ext>
            </a:extLst>
          </p:cNvPr>
          <p:cNvSpPr>
            <a:spLocks noGrp="1"/>
          </p:cNvSpPr>
          <p:nvPr>
            <p:ph type="title"/>
          </p:nvPr>
        </p:nvSpPr>
        <p:spPr/>
        <p:txBody>
          <a:bodyPr/>
          <a:lstStyle/>
          <a:p>
            <a:r>
              <a:rPr lang="fr-FR" dirty="0"/>
              <a:t>3.5 L’AMOUR</a:t>
            </a:r>
          </a:p>
        </p:txBody>
      </p:sp>
      <p:sp>
        <p:nvSpPr>
          <p:cNvPr id="3" name="Espace réservé du contenu 2">
            <a:extLst>
              <a:ext uri="{FF2B5EF4-FFF2-40B4-BE49-F238E27FC236}">
                <a16:creationId xmlns:a16="http://schemas.microsoft.com/office/drawing/2014/main" id="{F78248D1-9334-A147-A638-6A0FA27CE829}"/>
              </a:ext>
            </a:extLst>
          </p:cNvPr>
          <p:cNvSpPr>
            <a:spLocks noGrp="1"/>
          </p:cNvSpPr>
          <p:nvPr>
            <p:ph idx="1"/>
          </p:nvPr>
        </p:nvSpPr>
        <p:spPr/>
        <p:txBody>
          <a:bodyPr>
            <a:normAutofit/>
          </a:bodyPr>
          <a:lstStyle/>
          <a:p>
            <a:r>
              <a:rPr lang="fr-FR" sz="2200" dirty="0"/>
              <a:t>La passion amoureuse est liée à la société, et donc au mariage.</a:t>
            </a:r>
          </a:p>
          <a:p>
            <a:r>
              <a:rPr lang="fr-FR" sz="2200" dirty="0"/>
              <a:t>L’amour est lié aux moyens financiers, à la réussite sociale pour le vivre pleinement : il faut se montrer.</a:t>
            </a:r>
          </a:p>
          <a:p>
            <a:r>
              <a:rPr lang="fr-FR" sz="2200" dirty="0"/>
              <a:t>Raphael et d’autres ne voient dans la femme que la consolatrice ou la maîtresse à montrer.</a:t>
            </a:r>
          </a:p>
          <a:p>
            <a:r>
              <a:rPr lang="fr-FR" sz="2200" dirty="0"/>
              <a:t>La fuite dans la débauche (sexe, ivresse, drogue) est condamnée.</a:t>
            </a:r>
          </a:p>
        </p:txBody>
      </p:sp>
    </p:spTree>
    <p:extLst>
      <p:ext uri="{BB962C8B-B14F-4D97-AF65-F5344CB8AC3E}">
        <p14:creationId xmlns:p14="http://schemas.microsoft.com/office/powerpoint/2010/main" val="7495824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A1AF69-0F26-5947-950C-72ED2F4CF601}"/>
              </a:ext>
            </a:extLst>
          </p:cNvPr>
          <p:cNvSpPr>
            <a:spLocks noGrp="1"/>
          </p:cNvSpPr>
          <p:nvPr>
            <p:ph type="title"/>
          </p:nvPr>
        </p:nvSpPr>
        <p:spPr/>
        <p:txBody>
          <a:bodyPr/>
          <a:lstStyle/>
          <a:p>
            <a:r>
              <a:rPr lang="fr-FR" dirty="0"/>
              <a:t>3.6 l’argent</a:t>
            </a:r>
          </a:p>
        </p:txBody>
      </p:sp>
      <p:sp>
        <p:nvSpPr>
          <p:cNvPr id="3" name="Espace réservé du contenu 2">
            <a:extLst>
              <a:ext uri="{FF2B5EF4-FFF2-40B4-BE49-F238E27FC236}">
                <a16:creationId xmlns:a16="http://schemas.microsoft.com/office/drawing/2014/main" id="{46E66463-CCF6-BA46-899A-B75176A28C9E}"/>
              </a:ext>
            </a:extLst>
          </p:cNvPr>
          <p:cNvSpPr>
            <a:spLocks noGrp="1"/>
          </p:cNvSpPr>
          <p:nvPr>
            <p:ph idx="1"/>
          </p:nvPr>
        </p:nvSpPr>
        <p:spPr/>
        <p:txBody>
          <a:bodyPr>
            <a:normAutofit/>
          </a:bodyPr>
          <a:lstStyle/>
          <a:p>
            <a:r>
              <a:rPr lang="fr-FR" sz="2100" dirty="0"/>
              <a:t>L’argent est très important dans la société contemporaine. C’est le principe qui </a:t>
            </a:r>
            <a:r>
              <a:rPr lang="fr-FR" sz="2100" dirty="0">
                <a:solidFill>
                  <a:srgbClr val="7030A0"/>
                </a:solidFill>
              </a:rPr>
              <a:t>mène le monde</a:t>
            </a:r>
            <a:r>
              <a:rPr lang="fr-FR" sz="2100" dirty="0"/>
              <a:t>, l’enfer de la vie moderne et le moteur de l’égoïsme social.</a:t>
            </a:r>
          </a:p>
          <a:p>
            <a:r>
              <a:rPr lang="fr-FR" sz="2100" dirty="0"/>
              <a:t> « La Peau de chagrin » = description du rôle et du </a:t>
            </a:r>
            <a:r>
              <a:rPr lang="fr-FR" sz="2100" dirty="0">
                <a:solidFill>
                  <a:srgbClr val="7030A0"/>
                </a:solidFill>
              </a:rPr>
              <a:t>pouvoir de l’argent</a:t>
            </a:r>
            <a:r>
              <a:rPr lang="fr-FR" sz="2100" dirty="0"/>
              <a:t>. Il stylise les méfaits de l’argent dans le martyre d’un jeune amoureux.</a:t>
            </a:r>
          </a:p>
          <a:p>
            <a:r>
              <a:rPr lang="fr-FR" sz="2100" dirty="0"/>
              <a:t>Monde de l’argent = cruauté et violence dévastatrice.</a:t>
            </a:r>
          </a:p>
          <a:p>
            <a:r>
              <a:rPr lang="fr-FR" sz="2100" dirty="0"/>
              <a:t>Rôle métaphysique : métaphore du désir de l’homme (l’homme désirant = celui qui en veut toujours plus).</a:t>
            </a:r>
          </a:p>
        </p:txBody>
      </p:sp>
    </p:spTree>
    <p:extLst>
      <p:ext uri="{BB962C8B-B14F-4D97-AF65-F5344CB8AC3E}">
        <p14:creationId xmlns:p14="http://schemas.microsoft.com/office/powerpoint/2010/main" val="39324078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57DD31-8B31-9644-A990-B9A3F8D114BC}"/>
              </a:ext>
            </a:extLst>
          </p:cNvPr>
          <p:cNvSpPr>
            <a:spLocks noGrp="1"/>
          </p:cNvSpPr>
          <p:nvPr>
            <p:ph type="title" idx="4294967295"/>
          </p:nvPr>
        </p:nvSpPr>
        <p:spPr>
          <a:xfrm>
            <a:off x="672328" y="508301"/>
            <a:ext cx="9604375" cy="591451"/>
          </a:xfrm>
        </p:spPr>
        <p:txBody>
          <a:bodyPr>
            <a:normAutofit fontScale="90000"/>
          </a:bodyPr>
          <a:lstStyle/>
          <a:p>
            <a:r>
              <a:rPr lang="fr-FR" dirty="0"/>
              <a:t>3.7 LE FESTIN</a:t>
            </a:r>
            <a:br>
              <a:rPr lang="fr-FR" dirty="0"/>
            </a:br>
            <a:endParaRPr lang="fr-FR" dirty="0"/>
          </a:p>
        </p:txBody>
      </p:sp>
      <p:sp>
        <p:nvSpPr>
          <p:cNvPr id="3" name="Espace réservé du contenu 2">
            <a:extLst>
              <a:ext uri="{FF2B5EF4-FFF2-40B4-BE49-F238E27FC236}">
                <a16:creationId xmlns:a16="http://schemas.microsoft.com/office/drawing/2014/main" id="{A2B89126-36E3-4841-BF9D-EA3007B45CB2}"/>
              </a:ext>
            </a:extLst>
          </p:cNvPr>
          <p:cNvSpPr>
            <a:spLocks noGrp="1"/>
          </p:cNvSpPr>
          <p:nvPr>
            <p:ph idx="4294967295"/>
          </p:nvPr>
        </p:nvSpPr>
        <p:spPr>
          <a:xfrm>
            <a:off x="672328" y="1099752"/>
            <a:ext cx="10720602" cy="4361934"/>
          </a:xfrm>
        </p:spPr>
        <p:txBody>
          <a:bodyPr>
            <a:normAutofit fontScale="92500" lnSpcReduction="20000"/>
          </a:bodyPr>
          <a:lstStyle/>
          <a:p>
            <a:r>
              <a:rPr lang="fr-FR" dirty="0"/>
              <a:t>Le festin représente </a:t>
            </a:r>
            <a:r>
              <a:rPr lang="fr-FR" dirty="0">
                <a:solidFill>
                  <a:srgbClr val="7030A0"/>
                </a:solidFill>
              </a:rPr>
              <a:t>l’acte de volonté (je veux). </a:t>
            </a:r>
            <a:r>
              <a:rPr lang="fr-FR" dirty="0"/>
              <a:t>Possibilité </a:t>
            </a:r>
            <a:r>
              <a:rPr lang="fr-FR" dirty="0">
                <a:solidFill>
                  <a:srgbClr val="7030A0"/>
                </a:solidFill>
              </a:rPr>
              <a:t>d’échapper aux limites </a:t>
            </a:r>
            <a:r>
              <a:rPr lang="fr-FR" dirty="0"/>
              <a:t>du pouvoir humain. Allusion à Faust (homme-dieu), thème de la régénération, la renaissance, mais attention au risque de mourir </a:t>
            </a:r>
            <a:r>
              <a:rPr lang="fr-FR" dirty="0">
                <a:solidFill>
                  <a:srgbClr val="7030A0"/>
                </a:solidFill>
              </a:rPr>
              <a:t>d’excès</a:t>
            </a:r>
            <a:r>
              <a:rPr lang="fr-FR" dirty="0"/>
              <a:t> de vie!</a:t>
            </a:r>
          </a:p>
          <a:p>
            <a:r>
              <a:rPr lang="fr-FR" dirty="0"/>
              <a:t>Dîner = abondance, luxe, excès, dépense = vice. Convives = libérés de morale : transgression loi, plaisir, excès, folie</a:t>
            </a:r>
          </a:p>
          <a:p>
            <a:r>
              <a:rPr lang="fr-FR" dirty="0">
                <a:solidFill>
                  <a:srgbClr val="7030A0"/>
                </a:solidFill>
              </a:rPr>
              <a:t>Vin = facteur de subversion et non de libération </a:t>
            </a:r>
            <a:r>
              <a:rPr lang="fr-FR" dirty="0"/>
              <a:t>: ivresse excessive et oppressive. (contraire de Rabelais : simplicité naturelle et bonne (saisons, champs, animaux). Ici, luxe artificiel, manipulation, urbanisation close.</a:t>
            </a:r>
          </a:p>
          <a:p>
            <a:r>
              <a:rPr lang="fr-FR" dirty="0"/>
              <a:t>Sens = perte de la conscience et de la raison, orgie des sens, débauche mentale et physique : perte de la communication.</a:t>
            </a:r>
          </a:p>
          <a:p>
            <a:r>
              <a:rPr lang="fr-FR" dirty="0">
                <a:solidFill>
                  <a:srgbClr val="7030A0"/>
                </a:solidFill>
              </a:rPr>
              <a:t>Festin = chaos, désordre, destructif, infernal, folie </a:t>
            </a:r>
            <a:r>
              <a:rPr lang="fr-FR" dirty="0"/>
              <a:t>: annonce la trajectoire de Raphael. TROP au lieu du TRES rabelaisien.</a:t>
            </a:r>
          </a:p>
        </p:txBody>
      </p:sp>
    </p:spTree>
    <p:extLst>
      <p:ext uri="{BB962C8B-B14F-4D97-AF65-F5344CB8AC3E}">
        <p14:creationId xmlns:p14="http://schemas.microsoft.com/office/powerpoint/2010/main" val="9914162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E37FD6-3D1F-7C41-B274-2904B45E917B}"/>
              </a:ext>
            </a:extLst>
          </p:cNvPr>
          <p:cNvSpPr>
            <a:spLocks noGrp="1"/>
          </p:cNvSpPr>
          <p:nvPr>
            <p:ph type="title"/>
          </p:nvPr>
        </p:nvSpPr>
        <p:spPr/>
        <p:txBody>
          <a:bodyPr/>
          <a:lstStyle/>
          <a:p>
            <a:r>
              <a:rPr lang="fr-FR" dirty="0"/>
              <a:t>4. CONCLUSION</a:t>
            </a:r>
          </a:p>
        </p:txBody>
      </p:sp>
      <p:sp>
        <p:nvSpPr>
          <p:cNvPr id="3" name="Espace réservé du contenu 2">
            <a:extLst>
              <a:ext uri="{FF2B5EF4-FFF2-40B4-BE49-F238E27FC236}">
                <a16:creationId xmlns:a16="http://schemas.microsoft.com/office/drawing/2014/main" id="{3107B6B8-A601-3042-AF51-BFC6ED61625D}"/>
              </a:ext>
            </a:extLst>
          </p:cNvPr>
          <p:cNvSpPr>
            <a:spLocks noGrp="1"/>
          </p:cNvSpPr>
          <p:nvPr>
            <p:ph idx="1"/>
          </p:nvPr>
        </p:nvSpPr>
        <p:spPr>
          <a:xfrm>
            <a:off x="969665" y="1991018"/>
            <a:ext cx="10349124" cy="3656020"/>
          </a:xfrm>
        </p:spPr>
        <p:txBody>
          <a:bodyPr>
            <a:normAutofit/>
          </a:bodyPr>
          <a:lstStyle/>
          <a:p>
            <a:r>
              <a:rPr lang="fr-FR" dirty="0"/>
              <a:t>« La Peau de chagrin » fait la renommée de Balzac, et le porche d’entrée de la Comédie humaine puisque cette œuvre relie les études de mœurs aux études philosophiques.</a:t>
            </a:r>
          </a:p>
          <a:p>
            <a:r>
              <a:rPr lang="fr-FR" dirty="0"/>
              <a:t>La vie y est peinte aux prises avec le désir, qui est le principe de toute passion. Question philosophique : vivre mieux et sans plaisirs, ou exister intensément en épuisant son capital?</a:t>
            </a:r>
          </a:p>
          <a:p>
            <a:r>
              <a:rPr lang="fr-FR" dirty="0"/>
              <a:t>En risquant sa vie, l’homme se montre véritablement humain. L’existence authentique exige de prendre des risques.</a:t>
            </a:r>
          </a:p>
          <a:p>
            <a:r>
              <a:rPr lang="fr-FR" dirty="0"/>
              <a:t>Mais le sens ultime du roman est insaisissable :</a:t>
            </a:r>
          </a:p>
          <a:p>
            <a:pPr>
              <a:buFontTx/>
              <a:buChar char="-"/>
            </a:pPr>
            <a:r>
              <a:rPr lang="fr-FR" dirty="0"/>
              <a:t>Dénonciation des ravages de la passion OU Glorification du désir ?</a:t>
            </a:r>
          </a:p>
        </p:txBody>
      </p:sp>
    </p:spTree>
    <p:extLst>
      <p:ext uri="{BB962C8B-B14F-4D97-AF65-F5344CB8AC3E}">
        <p14:creationId xmlns:p14="http://schemas.microsoft.com/office/powerpoint/2010/main" val="3381638749"/>
      </p:ext>
    </p:extLst>
  </p:cSld>
  <p:clrMapOvr>
    <a:masterClrMapping/>
  </p:clrMapOvr>
</p:sld>
</file>

<file path=ppt/theme/theme1.xml><?xml version="1.0" encoding="utf-8"?>
<a:theme xmlns:a="http://schemas.openxmlformats.org/drawingml/2006/main" name="Galerie">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
  <TotalTime>464</TotalTime>
  <Words>2313</Words>
  <Application>Microsoft Macintosh PowerPoint</Application>
  <PresentationFormat>Grand écran</PresentationFormat>
  <Paragraphs>114</Paragraphs>
  <Slides>22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Ayuthaya</vt:lpstr>
      <vt:lpstr>Constantia</vt:lpstr>
      <vt:lpstr>Gill Sans MT</vt:lpstr>
      <vt:lpstr>Galerie</vt:lpstr>
      <vt:lpstr>Honoré de Balzac  La Peau de chagrin   1831</vt:lpstr>
      <vt:lpstr>Table des matières</vt:lpstr>
      <vt:lpstr>1. SA VIE, Son oeuvre</vt:lpstr>
      <vt:lpstr>Présentation PowerPoint</vt:lpstr>
      <vt:lpstr>Présentation PowerPoint</vt:lpstr>
      <vt:lpstr>2. « La comédie humaine »</vt:lpstr>
      <vt:lpstr>3. la peau de chagrin</vt:lpstr>
      <vt:lpstr>3.1.  A LA FOIS ÉTUDE, ROMAN ET CONTE : </vt:lpstr>
      <vt:lpstr>Présentation PowerPoint</vt:lpstr>
      <vt:lpstr>CONTE :</vt:lpstr>
      <vt:lpstr>Autres aspects du conte :</vt:lpstr>
      <vt:lpstr>ROMAN :</vt:lpstr>
      <vt:lpstr>3.2 LES PERSONNAGES </vt:lpstr>
      <vt:lpstr>Présentation PowerPoint</vt:lpstr>
      <vt:lpstr>3.3 LE ROMANTISME</vt:lpstr>
      <vt:lpstr>Présentation PowerPoint</vt:lpstr>
      <vt:lpstr>Présentation PowerPoint</vt:lpstr>
      <vt:lpstr>3.4 LA SOCIété PARISIENNE – le théâtre </vt:lpstr>
      <vt:lpstr>3.5 L’AMOUR</vt:lpstr>
      <vt:lpstr>3.6 l’argent</vt:lpstr>
      <vt:lpstr>3.7 LE FESTIN </vt:lpstr>
      <vt:lpstr>4. CONCLUSION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Honoré de Balzac « La Peau de chagrin » 1831</dc:title>
  <dc:creator>Utilisateur de Microsoft Office</dc:creator>
  <cp:lastModifiedBy>Utilisateur de Microsoft Office</cp:lastModifiedBy>
  <cp:revision>30</cp:revision>
  <dcterms:created xsi:type="dcterms:W3CDTF">2020-08-18T11:07:56Z</dcterms:created>
  <dcterms:modified xsi:type="dcterms:W3CDTF">2020-08-24T14:53:01Z</dcterms:modified>
</cp:coreProperties>
</file>